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289" r:id="rId3"/>
    <p:sldId id="259" r:id="rId4"/>
    <p:sldId id="258" r:id="rId5"/>
    <p:sldId id="257" r:id="rId6"/>
    <p:sldId id="260" r:id="rId7"/>
    <p:sldId id="261" r:id="rId8"/>
    <p:sldId id="263" r:id="rId9"/>
    <p:sldId id="274" r:id="rId10"/>
    <p:sldId id="264" r:id="rId11"/>
    <p:sldId id="266" r:id="rId12"/>
    <p:sldId id="265" r:id="rId13"/>
    <p:sldId id="275" r:id="rId14"/>
    <p:sldId id="267" r:id="rId15"/>
    <p:sldId id="268" r:id="rId16"/>
    <p:sldId id="269" r:id="rId17"/>
    <p:sldId id="276" r:id="rId18"/>
    <p:sldId id="270" r:id="rId19"/>
    <p:sldId id="271" r:id="rId20"/>
    <p:sldId id="272" r:id="rId21"/>
    <p:sldId id="273" r:id="rId22"/>
    <p:sldId id="277" r:id="rId23"/>
    <p:sldId id="278" r:id="rId24"/>
    <p:sldId id="279" r:id="rId25"/>
    <p:sldId id="280" r:id="rId26"/>
    <p:sldId id="281" r:id="rId27"/>
    <p:sldId id="282" r:id="rId28"/>
    <p:sldId id="285" r:id="rId29"/>
    <p:sldId id="284" r:id="rId30"/>
    <p:sldId id="2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U DUY DUONG 20192597" initials="VDD2" lastIdx="1" clrIdx="0">
    <p:extLst>
      <p:ext uri="{19B8F6BF-5375-455C-9EA6-DF929625EA0E}">
        <p15:presenceInfo xmlns:p15="http://schemas.microsoft.com/office/powerpoint/2012/main" userId="S::DUONG.VD192597@sis.hust.edu.vn::22a30441-1de7-4ced-8e68-95c9442046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72" d="100"/>
          <a:sy n="72" d="100"/>
        </p:scale>
        <p:origin x="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8E90-6C4C-47DC-81D9-C51B77793C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7F253-F450-4FE0-BBE6-956E7A396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B27402-E027-472D-ACE4-0E304035AD8D}"/>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5" name="Footer Placeholder 4">
            <a:extLst>
              <a:ext uri="{FF2B5EF4-FFF2-40B4-BE49-F238E27FC236}">
                <a16:creationId xmlns:a16="http://schemas.microsoft.com/office/drawing/2014/main" id="{1F1A91A8-8F61-4D20-9A62-4A8EF0B34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528AD-B7B1-4D38-A78E-D7976364A260}"/>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215437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DA67-E20E-40E8-8769-0D17373A90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72505D-9D8D-4F85-AB21-BEFB1FFEE6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BD9A7-19A4-45EA-8563-E358DBB3FD07}"/>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5" name="Footer Placeholder 4">
            <a:extLst>
              <a:ext uri="{FF2B5EF4-FFF2-40B4-BE49-F238E27FC236}">
                <a16:creationId xmlns:a16="http://schemas.microsoft.com/office/drawing/2014/main" id="{9389DACD-9F0F-48E7-B36C-4666A20C0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AA571-E9BA-4949-BEEF-4597F6A4FE3A}"/>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6687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700E26-F6D9-4B7D-B896-115E823BAE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4E6290-8DBA-4D00-B2BB-1E3E356B0E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F41933-179D-4A1C-BE1D-2BA5B6A6DC69}"/>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5" name="Footer Placeholder 4">
            <a:extLst>
              <a:ext uri="{FF2B5EF4-FFF2-40B4-BE49-F238E27FC236}">
                <a16:creationId xmlns:a16="http://schemas.microsoft.com/office/drawing/2014/main" id="{4B31DD5D-C529-4D05-A1A1-B04044DE1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0155B-E431-4B6B-8F9E-8AE873446C34}"/>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2957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EC2761-52B0-42C5-B01B-DF8F69615AE5}" type="datetimeFigureOut">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10/14/2020</a:t>
            </a:fld>
            <a:endParaRPr kumimoji="0" lang="en-US" sz="900" b="0" i="0" u="none" strike="noStrike" kern="1200" cap="none" spc="0" normalizeH="0" baseline="0" noProof="0">
              <a:ln>
                <a:noFill/>
              </a:ln>
              <a:solidFill>
                <a:prstClr val="black">
                  <a:tint val="75000"/>
                </a:prstClr>
              </a:solidFill>
              <a:effectLst/>
              <a:uLnTx/>
              <a:uFillTx/>
              <a:latin typeface="Century Gothic" panose="020B0502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entury Gothic" panose="020B0502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2EBBDA-6239-48A4-BF42-145536EAE284}" type="slidenum">
              <a:rPr kumimoji="0" lang="en-US" sz="20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50166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1D29F-66C5-46DA-A718-87377920A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73C80-55BA-4EB6-A93A-0736160563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F2866D-CA9F-4881-B04F-5AB66329CD54}"/>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5" name="Footer Placeholder 4">
            <a:extLst>
              <a:ext uri="{FF2B5EF4-FFF2-40B4-BE49-F238E27FC236}">
                <a16:creationId xmlns:a16="http://schemas.microsoft.com/office/drawing/2014/main" id="{262E5E3B-CC67-4B0E-AA6F-34418D12B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75DBE-AD37-4F32-964B-55B9DD3D20C8}"/>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2676368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DD7A-FAFE-459B-B1AD-53790D34E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0ABA59-952A-4FD2-BBD5-29EDFC914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C17C5D-5C53-4199-B8D3-B43E714B3CBB}"/>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5" name="Footer Placeholder 4">
            <a:extLst>
              <a:ext uri="{FF2B5EF4-FFF2-40B4-BE49-F238E27FC236}">
                <a16:creationId xmlns:a16="http://schemas.microsoft.com/office/drawing/2014/main" id="{62432EC6-0B11-43C1-B024-45324DA567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72381-6999-4C85-9E66-57A556EBC59E}"/>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2703858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C467-9B7A-4768-BA27-742468C37A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04D61C-6AFD-4C9A-AE30-F8059B8F68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32D60A-1977-4E52-8211-A6B6BE413C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CB7085-A118-4EF7-9DC5-2E4895E001F3}"/>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6" name="Footer Placeholder 5">
            <a:extLst>
              <a:ext uri="{FF2B5EF4-FFF2-40B4-BE49-F238E27FC236}">
                <a16:creationId xmlns:a16="http://schemas.microsoft.com/office/drawing/2014/main" id="{0D711BCF-EB3E-46A9-87F4-E13971ECB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B0D4D6-8652-4CD4-8BB5-069DB0322566}"/>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21794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AAEE-49A0-4D5F-890C-14DCDE6407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26DC34-F204-4A75-90A6-594076632D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A0D9D0-BDF2-4307-87AB-D57F3B0BF8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301B0-ACB2-410A-93EF-EEEC7FFFB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EA5056-F0BC-4497-96DA-1078E6D110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DF602-1904-4DFE-9240-8BDE2CB68814}"/>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8" name="Footer Placeholder 7">
            <a:extLst>
              <a:ext uri="{FF2B5EF4-FFF2-40B4-BE49-F238E27FC236}">
                <a16:creationId xmlns:a16="http://schemas.microsoft.com/office/drawing/2014/main" id="{D549813F-5A56-47DB-9504-33590318EE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8EAC21-3515-4974-BF03-AB93FB12D405}"/>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1753557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0A3E-DB8D-4A25-ACB4-2B2E52AFF3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EE32B-2424-42F5-B112-2BD0D4D36328}"/>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4" name="Footer Placeholder 3">
            <a:extLst>
              <a:ext uri="{FF2B5EF4-FFF2-40B4-BE49-F238E27FC236}">
                <a16:creationId xmlns:a16="http://schemas.microsoft.com/office/drawing/2014/main" id="{682C5EB6-3B67-457D-945A-77A3BAA0B0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61AC72-038F-495C-BE86-58F6DBDE6EE0}"/>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64755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0E6447-59D3-43A4-A22B-671D71FACEA9}"/>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3" name="Footer Placeholder 2">
            <a:extLst>
              <a:ext uri="{FF2B5EF4-FFF2-40B4-BE49-F238E27FC236}">
                <a16:creationId xmlns:a16="http://schemas.microsoft.com/office/drawing/2014/main" id="{82BBE0DA-79D5-4600-8F9C-5EF5A81295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CC93BA-58A1-43A2-B36B-B400D5C20379}"/>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3588916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B621-1B76-43BA-A40D-8CC17EEC1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47D1CB-AD93-4B6A-B77C-8F439FE0D4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A01879-D0D5-404F-B608-6B5968A6CA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44B375-3641-4030-B0ED-9D926E012BA1}"/>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6" name="Footer Placeholder 5">
            <a:extLst>
              <a:ext uri="{FF2B5EF4-FFF2-40B4-BE49-F238E27FC236}">
                <a16:creationId xmlns:a16="http://schemas.microsoft.com/office/drawing/2014/main" id="{45BAAC76-3898-4A80-A4F4-7641676D3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BF807-4BA8-4849-A3CB-8EBB4CF5A631}"/>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1195804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27E7-2A08-485E-B8D0-720AF86EA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668E79-C898-4120-95A5-7C5521B2B0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5CC7A-8FC3-4FF2-9E30-408ADFDA0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CA1BF-96DA-41B5-8DCB-5B26DA343881}"/>
              </a:ext>
            </a:extLst>
          </p:cNvPr>
          <p:cNvSpPr>
            <a:spLocks noGrp="1"/>
          </p:cNvSpPr>
          <p:nvPr>
            <p:ph type="dt" sz="half" idx="10"/>
          </p:nvPr>
        </p:nvSpPr>
        <p:spPr/>
        <p:txBody>
          <a:bodyPr/>
          <a:lstStyle/>
          <a:p>
            <a:fld id="{A143D9B1-42A0-4251-B376-3F692A9D3601}" type="datetimeFigureOut">
              <a:rPr lang="en-US" smtClean="0"/>
              <a:t>10/14/2020</a:t>
            </a:fld>
            <a:endParaRPr lang="en-US"/>
          </a:p>
        </p:txBody>
      </p:sp>
      <p:sp>
        <p:nvSpPr>
          <p:cNvPr id="6" name="Footer Placeholder 5">
            <a:extLst>
              <a:ext uri="{FF2B5EF4-FFF2-40B4-BE49-F238E27FC236}">
                <a16:creationId xmlns:a16="http://schemas.microsoft.com/office/drawing/2014/main" id="{5CC8861C-501B-4713-9743-B5F6459DC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DE3B24-F696-4F23-BACF-30E2C4EA1846}"/>
              </a:ext>
            </a:extLst>
          </p:cNvPr>
          <p:cNvSpPr>
            <a:spLocks noGrp="1"/>
          </p:cNvSpPr>
          <p:nvPr>
            <p:ph type="sldNum" sz="quarter" idx="12"/>
          </p:nvPr>
        </p:nvSpPr>
        <p:spPr/>
        <p:txBody>
          <a:bodyPr/>
          <a:lstStyle/>
          <a:p>
            <a:fld id="{3BC24710-7282-4CA9-883C-851EBDB3C208}" type="slidenum">
              <a:rPr lang="en-US" smtClean="0"/>
              <a:t>‹#›</a:t>
            </a:fld>
            <a:endParaRPr lang="en-US"/>
          </a:p>
        </p:txBody>
      </p:sp>
    </p:spTree>
    <p:extLst>
      <p:ext uri="{BB962C8B-B14F-4D97-AF65-F5344CB8AC3E}">
        <p14:creationId xmlns:p14="http://schemas.microsoft.com/office/powerpoint/2010/main" val="332525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3285A3-34AC-497F-A594-B94F992E4B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DD31B9-04F6-467F-8FA3-AB3F60851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ED612-342A-49FF-BC1B-94FE91DFF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3D9B1-42A0-4251-B376-3F692A9D3601}" type="datetimeFigureOut">
              <a:rPr lang="en-US" smtClean="0"/>
              <a:t>10/14/2020</a:t>
            </a:fld>
            <a:endParaRPr lang="en-US"/>
          </a:p>
        </p:txBody>
      </p:sp>
      <p:sp>
        <p:nvSpPr>
          <p:cNvPr id="5" name="Footer Placeholder 4">
            <a:extLst>
              <a:ext uri="{FF2B5EF4-FFF2-40B4-BE49-F238E27FC236}">
                <a16:creationId xmlns:a16="http://schemas.microsoft.com/office/drawing/2014/main" id="{1306E8D0-325F-4B4A-8D84-24199CA8BB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BFDC25-09A3-49C2-B78A-C1FDE2E66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C24710-7282-4CA9-883C-851EBDB3C208}" type="slidenum">
              <a:rPr lang="en-US" smtClean="0"/>
              <a:t>‹#›</a:t>
            </a:fld>
            <a:endParaRPr lang="en-US"/>
          </a:p>
        </p:txBody>
      </p:sp>
    </p:spTree>
    <p:extLst>
      <p:ext uri="{BB962C8B-B14F-4D97-AF65-F5344CB8AC3E}">
        <p14:creationId xmlns:p14="http://schemas.microsoft.com/office/powerpoint/2010/main" val="3860380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vi.wikipedia.org/wiki/%C4%90%C3%B4ng_Nam_%C3%8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8166" y="2110331"/>
            <a:ext cx="6096000" cy="101566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t>II.5. Kiểm định các giả thiết về các hệ số hồi quy</a:t>
            </a:r>
            <a:endParaRPr kumimoji="0" lang="en-US" sz="1800" b="0" i="0" u="none" strike="noStrike" kern="0" cap="none" spc="0" normalizeH="0" baseline="0" noProof="0" smtClean="0">
              <a:ln>
                <a:noFill/>
              </a:ln>
              <a:solidFill>
                <a:sysClr val="windowText" lastClr="000000"/>
              </a:solidFill>
              <a:effectLst/>
              <a:uLnTx/>
              <a:uFillTx/>
              <a:latin typeface="Century Gothic" panose="020B0502020202020204"/>
              <a:ea typeface="+mn-ea"/>
              <a:cs typeface="+mn-cs"/>
            </a:endParaRPr>
          </a:p>
        </p:txBody>
      </p:sp>
      <p:pic>
        <p:nvPicPr>
          <p:cNvPr id="4" name="Picture 3"/>
          <p:cNvPicPr>
            <a:picLocks noChangeAspect="1"/>
          </p:cNvPicPr>
          <p:nvPr/>
        </p:nvPicPr>
        <p:blipFill>
          <a:blip r:embed="rId2"/>
          <a:stretch>
            <a:fillRect/>
          </a:stretch>
        </p:blipFill>
        <p:spPr>
          <a:xfrm>
            <a:off x="1992703" y="1251756"/>
            <a:ext cx="4353464" cy="5407836"/>
          </a:xfrm>
          <a:prstGeom prst="rect">
            <a:avLst/>
          </a:prstGeom>
        </p:spPr>
      </p:pic>
      <p:sp>
        <p:nvSpPr>
          <p:cNvPr id="6" name="Rectangle 5"/>
          <p:cNvSpPr/>
          <p:nvPr/>
        </p:nvSpPr>
        <p:spPr>
          <a:xfrm>
            <a:off x="6252415" y="1649488"/>
            <a:ext cx="6096000" cy="2083391"/>
          </a:xfrm>
          <a:prstGeom prst="rect">
            <a:avLst/>
          </a:prstGeom>
        </p:spPr>
        <p:txBody>
          <a:bodyPr>
            <a:spAutoFit/>
          </a:bodyPr>
          <a:lstStyle/>
          <a:p>
            <a:pPr algn="ctr">
              <a:lnSpc>
                <a:spcPct val="107000"/>
              </a:lnSpc>
              <a:spcAft>
                <a:spcPts val="800"/>
              </a:spcAft>
            </a:pPr>
            <a:r>
              <a:rPr lang="vi-VN" sz="2000" b="1" u="sng">
                <a:latin typeface="Times New Roman" panose="02020603050405020304" pitchFamily="18" charset="0"/>
                <a:ea typeface="Arial" panose="020B0604020202020204" pitchFamily="34" charset="0"/>
                <a:cs typeface="Times New Roman" panose="02020603050405020304" pitchFamily="18" charset="0"/>
              </a:rPr>
              <a:t>BỘ </a:t>
            </a:r>
            <a:r>
              <a:rPr lang="vi-VN" sz="2000" b="1" u="sng">
                <a:latin typeface="Times New Roman" panose="02020603050405020304" pitchFamily="18" charset="0"/>
                <a:ea typeface="Arial" panose="020B0604020202020204" pitchFamily="34" charset="0"/>
                <a:cs typeface="Times New Roman" panose="02020603050405020304" pitchFamily="18" charset="0"/>
              </a:rPr>
              <a:t>MÔN</a:t>
            </a:r>
            <a:r>
              <a:rPr lang="vi-VN" sz="2000">
                <a:latin typeface="Times New Roman" panose="02020603050405020304" pitchFamily="18" charset="0"/>
                <a:ea typeface="Arial" panose="020B0604020202020204" pitchFamily="34" charset="0"/>
                <a:cs typeface="Times New Roman" panose="02020603050405020304" pitchFamily="18" charset="0"/>
              </a:rPr>
              <a:t> </a:t>
            </a:r>
            <a:endParaRPr lang="en-US" sz="2000" smtClean="0">
              <a:latin typeface="Times New Roman" panose="02020603050405020304" pitchFamily="18" charset="0"/>
              <a:ea typeface="Arial" panose="020B0604020202020204" pitchFamily="34" charset="0"/>
              <a:cs typeface="Times New Roman" panose="02020603050405020304" pitchFamily="18" charset="0"/>
            </a:endParaRPr>
          </a:p>
          <a:p>
            <a:pPr algn="ctr">
              <a:lnSpc>
                <a:spcPct val="107000"/>
              </a:lnSpc>
              <a:spcAft>
                <a:spcPts val="800"/>
              </a:spcAft>
            </a:pPr>
            <a:r>
              <a:rPr lang="vi-VN" sz="2000" smtClean="0">
                <a:latin typeface="Times New Roman" panose="02020603050405020304" pitchFamily="18" charset="0"/>
                <a:ea typeface="Arial" panose="020B0604020202020204" pitchFamily="34" charset="0"/>
                <a:cs typeface="Times New Roman" panose="02020603050405020304" pitchFamily="18" charset="0"/>
              </a:rPr>
              <a:t> </a:t>
            </a:r>
            <a:r>
              <a:rPr lang="en-US" sz="2000" b="1" smtClean="0">
                <a:latin typeface="Times New Roman" panose="02020603050405020304" pitchFamily="18" charset="0"/>
                <a:ea typeface="Arial" panose="020B0604020202020204" pitchFamily="34" charset="0"/>
                <a:cs typeface="Times New Roman" panose="02020603050405020304" pitchFamily="18" charset="0"/>
              </a:rPr>
              <a:t>TÂM LÝ HỌC VÀ ỨNG DỤNG</a:t>
            </a:r>
          </a:p>
          <a:p>
            <a:pPr algn="ctr">
              <a:lnSpc>
                <a:spcPct val="107000"/>
              </a:lnSpc>
              <a:spcAft>
                <a:spcPts val="800"/>
              </a:spcAft>
            </a:pPr>
            <a:r>
              <a:rPr lang="vi-VN" sz="2000" b="1">
                <a:latin typeface="Times New Roman" panose="02020603050405020304" pitchFamily="18" charset="0"/>
                <a:ea typeface="Arial" panose="020B0604020202020204" pitchFamily="34" charset="0"/>
                <a:cs typeface="Times New Roman" panose="02020603050405020304" pitchFamily="18" charset="0"/>
              </a:rPr>
              <a:t>CHỦ ĐỀ </a:t>
            </a:r>
            <a:r>
              <a:rPr lang="vi-VN" sz="2000">
                <a:latin typeface="Times New Roman" panose="02020603050405020304" pitchFamily="18" charset="0"/>
                <a:ea typeface="Arial" panose="020B0604020202020204" pitchFamily="34" charset="0"/>
                <a:cs typeface="Times New Roman" panose="02020603050405020304" pitchFamily="18" charset="0"/>
              </a:rPr>
              <a:t>: </a:t>
            </a:r>
            <a:r>
              <a:rPr lang="vi-VN" sz="2000" i="1">
                <a:latin typeface="Times New Roman" panose="02020603050405020304" pitchFamily="18" charset="0"/>
                <a:ea typeface="Arial" panose="020B0604020202020204" pitchFamily="34" charset="0"/>
                <a:cs typeface="Times New Roman" panose="02020603050405020304" pitchFamily="18" charset="0"/>
              </a:rPr>
              <a:t>TẠP </a:t>
            </a:r>
            <a:r>
              <a:rPr lang="vi-VN" sz="2000" i="1" smtClean="0">
                <a:latin typeface="Times New Roman" panose="02020603050405020304" pitchFamily="18" charset="0"/>
                <a:ea typeface="Arial" panose="020B0604020202020204" pitchFamily="34" charset="0"/>
                <a:cs typeface="Times New Roman" panose="02020603050405020304" pitchFamily="18" charset="0"/>
              </a:rPr>
              <a:t>CHÍ</a:t>
            </a:r>
            <a:endParaRPr lang="en-US" sz="2000" b="1" smtClean="0">
              <a:latin typeface="Times New Roman" panose="02020603050405020304" pitchFamily="18" charset="0"/>
              <a:ea typeface="Arial" panose="020B0604020202020204" pitchFamily="34" charset="0"/>
              <a:cs typeface="Times New Roman" panose="02020603050405020304" pitchFamily="18" charset="0"/>
            </a:endParaRPr>
          </a:p>
          <a:p>
            <a:pPr algn="ctr">
              <a:lnSpc>
                <a:spcPct val="107000"/>
              </a:lnSpc>
              <a:spcAft>
                <a:spcPts val="800"/>
              </a:spcAft>
            </a:pPr>
            <a:r>
              <a:rPr lang="vi-VN" smtClean="0">
                <a:latin typeface="Times New Roman" panose="02020603050405020304" pitchFamily="18" charset="0"/>
                <a:ea typeface="Arial" panose="020B0604020202020204" pitchFamily="34" charset="0"/>
                <a:cs typeface="Times New Roman" panose="02020603050405020304" pitchFamily="18" charset="0"/>
              </a:rPr>
              <a:t>     </a:t>
            </a:r>
            <a:r>
              <a:rPr lang="vi-VN" b="1">
                <a:latin typeface="Times New Roman" panose="02020603050405020304" pitchFamily="18" charset="0"/>
                <a:ea typeface="Arial" panose="020B0604020202020204" pitchFamily="34" charset="0"/>
                <a:cs typeface="Times New Roman" panose="02020603050405020304" pitchFamily="18" charset="0"/>
              </a:rPr>
              <a:t>LỚP </a:t>
            </a:r>
            <a:r>
              <a:rPr lang="vi-VN">
                <a:latin typeface="Times New Roman" panose="02020603050405020304" pitchFamily="18" charset="0"/>
                <a:ea typeface="Arial" panose="020B0604020202020204" pitchFamily="34" charset="0"/>
                <a:cs typeface="Times New Roman" panose="02020603050405020304" pitchFamily="18" charset="0"/>
              </a:rPr>
              <a:t>: </a:t>
            </a:r>
            <a:r>
              <a:rPr lang="vi-VN" i="1">
                <a:latin typeface="Times New Roman" panose="02020603050405020304" pitchFamily="18" charset="0"/>
                <a:ea typeface="Arial" panose="020B0604020202020204" pitchFamily="34" charset="0"/>
                <a:cs typeface="Times New Roman" panose="02020603050405020304" pitchFamily="18" charset="0"/>
              </a:rPr>
              <a:t>119869</a:t>
            </a:r>
            <a:endParaRPr lang="en-US" sz="1600" i="1">
              <a:latin typeface="Times New Roman" panose="02020603050405020304" pitchFamily="18" charset="0"/>
              <a:ea typeface="Arial" panose="020B0604020202020204" pitchFamily="34" charset="0"/>
              <a:cs typeface="Times New Roman" panose="02020603050405020304" pitchFamily="18" charset="0"/>
            </a:endParaRPr>
          </a:p>
          <a:p>
            <a:pPr algn="ctr">
              <a:lnSpc>
                <a:spcPct val="107000"/>
              </a:lnSpc>
              <a:spcAft>
                <a:spcPts val="8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Giảng viên hướng dẫn</a:t>
            </a:r>
            <a:r>
              <a:rPr lang="vi-VN" smtClean="0">
                <a:latin typeface="Times New Roman" panose="02020603050405020304" pitchFamily="18" charset="0"/>
                <a:ea typeface="Arial" panose="020B0604020202020204" pitchFamily="34" charset="0"/>
                <a:cs typeface="Times New Roman" panose="02020603050405020304" pitchFamily="18" charset="0"/>
              </a:rPr>
              <a:t>: </a:t>
            </a:r>
            <a:r>
              <a:rPr lang="en-US" smtClean="0">
                <a:latin typeface="Times New Roman" panose="02020603050405020304" pitchFamily="18" charset="0"/>
                <a:ea typeface="Arial" panose="020B0604020202020204" pitchFamily="34" charset="0"/>
                <a:cs typeface="Times New Roman" panose="02020603050405020304" pitchFamily="18" charset="0"/>
              </a:rPr>
              <a:t>  </a:t>
            </a:r>
            <a:r>
              <a:rPr lang="vi-VN" b="1" i="1" smtClean="0">
                <a:latin typeface="Times New Roman" panose="02020603050405020304" pitchFamily="18" charset="0"/>
                <a:ea typeface="Arial" panose="020B0604020202020204" pitchFamily="34" charset="0"/>
                <a:cs typeface="Times New Roman" panose="02020603050405020304" pitchFamily="18" charset="0"/>
              </a:rPr>
              <a:t>DƯƠNG </a:t>
            </a:r>
            <a:r>
              <a:rPr lang="vi-VN" b="1" i="1">
                <a:latin typeface="Times New Roman" panose="02020603050405020304" pitchFamily="18" charset="0"/>
                <a:ea typeface="Arial" panose="020B0604020202020204" pitchFamily="34" charset="0"/>
                <a:cs typeface="Times New Roman" panose="02020603050405020304" pitchFamily="18" charset="0"/>
              </a:rPr>
              <a:t>THỊ THÙY MAI</a:t>
            </a:r>
            <a:endParaRPr lang="en-US" sz="1600" b="1" i="1">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42027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6EFD3D9-44F0-4267-BCC1-1613E79D82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Shape 28">
            <a:extLst>
              <a:ext uri="{FF2B5EF4-FFF2-40B4-BE49-F238E27FC236}">
                <a16:creationId xmlns:a16="http://schemas.microsoft.com/office/drawing/2014/main" id="{2EC40DB1-B719-4A13-9A4D-0966B4B278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71DDF9-4A5B-4F8C-9C65-E9ACBB0D511D}"/>
              </a:ext>
            </a:extLst>
          </p:cNvPr>
          <p:cNvSpPr>
            <a:spLocks noGrp="1"/>
          </p:cNvSpPr>
          <p:nvPr>
            <p:ph type="title"/>
          </p:nvPr>
        </p:nvSpPr>
        <p:spPr>
          <a:xfrm>
            <a:off x="934872" y="982272"/>
            <a:ext cx="3388419" cy="4560970"/>
          </a:xfrm>
        </p:spPr>
        <p:txBody>
          <a:bodyPr>
            <a:normAutofit/>
          </a:bodyPr>
          <a:lstStyle/>
          <a:p>
            <a:r>
              <a:rPr lang="en-US" sz="4000" b="1" dirty="0" err="1">
                <a:solidFill>
                  <a:srgbClr val="FFFFFF"/>
                </a:solidFill>
                <a:latin typeface="Times New Roman" panose="02020603050405020304" pitchFamily="18" charset="0"/>
                <a:cs typeface="Times New Roman" panose="02020603050405020304" pitchFamily="18" charset="0"/>
              </a:rPr>
              <a:t>Tiềm</a:t>
            </a:r>
            <a:r>
              <a:rPr lang="en-US" sz="4000" b="1" dirty="0">
                <a:solidFill>
                  <a:srgbClr val="FFFFFF"/>
                </a:solidFill>
                <a:latin typeface="Times New Roman" panose="02020603050405020304" pitchFamily="18" charset="0"/>
                <a:cs typeface="Times New Roman" panose="02020603050405020304" pitchFamily="18" charset="0"/>
              </a:rPr>
              <a:t> </a:t>
            </a:r>
            <a:r>
              <a:rPr lang="en-US" sz="4000" b="1" dirty="0" err="1">
                <a:solidFill>
                  <a:srgbClr val="FFFFFF"/>
                </a:solidFill>
                <a:latin typeface="Times New Roman" panose="02020603050405020304" pitchFamily="18" charset="0"/>
                <a:cs typeface="Times New Roman" panose="02020603050405020304" pitchFamily="18" charset="0"/>
              </a:rPr>
              <a:t>lực</a:t>
            </a:r>
            <a:r>
              <a:rPr lang="en-US" sz="4000" b="1" dirty="0">
                <a:solidFill>
                  <a:srgbClr val="FFFFFF"/>
                </a:solidFill>
                <a:latin typeface="Times New Roman" panose="02020603050405020304" pitchFamily="18" charset="0"/>
                <a:cs typeface="Times New Roman" panose="02020603050405020304" pitchFamily="18" charset="0"/>
              </a:rPr>
              <a:t> </a:t>
            </a:r>
            <a:r>
              <a:rPr lang="en-US" sz="4000" b="1" dirty="0" err="1">
                <a:solidFill>
                  <a:srgbClr val="FFFFFF"/>
                </a:solidFill>
                <a:latin typeface="Times New Roman" panose="02020603050405020304" pitchFamily="18" charset="0"/>
                <a:cs typeface="Times New Roman" panose="02020603050405020304" pitchFamily="18" charset="0"/>
              </a:rPr>
              <a:t>lớn</a:t>
            </a:r>
            <a:r>
              <a:rPr lang="en-US" sz="4000" b="1" dirty="0">
                <a:solidFill>
                  <a:srgbClr val="FFFFFF"/>
                </a:solidFill>
                <a:latin typeface="Times New Roman" panose="02020603050405020304" pitchFamily="18" charset="0"/>
                <a:cs typeface="Times New Roman" panose="02020603050405020304" pitchFamily="18" charset="0"/>
              </a:rPr>
              <a:t> </a:t>
            </a:r>
            <a:r>
              <a:rPr lang="en-US" sz="4000" b="1" dirty="0" err="1">
                <a:solidFill>
                  <a:srgbClr val="FFFFFF"/>
                </a:solidFill>
                <a:latin typeface="Times New Roman" panose="02020603050405020304" pitchFamily="18" charset="0"/>
                <a:cs typeface="Times New Roman" panose="02020603050405020304" pitchFamily="18" charset="0"/>
              </a:rPr>
              <a:t>mạnh</a:t>
            </a:r>
            <a:endParaRPr lang="en-US" sz="4000" b="1" dirty="0">
              <a:solidFill>
                <a:srgbClr val="FFFFFF"/>
              </a:solidFill>
              <a:latin typeface="Times New Roman" panose="02020603050405020304" pitchFamily="18" charset="0"/>
              <a:cs typeface="Times New Roman" panose="02020603050405020304" pitchFamily="18" charset="0"/>
            </a:endParaRPr>
          </a:p>
        </p:txBody>
      </p:sp>
      <p:sp>
        <p:nvSpPr>
          <p:cNvPr id="31"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A57D4E7B-0C98-4BA1-BBD8-9419DDACC217}"/>
              </a:ext>
            </a:extLst>
          </p:cNvPr>
          <p:cNvSpPr>
            <a:spLocks noGrp="1"/>
          </p:cNvSpPr>
          <p:nvPr>
            <p:ph idx="1"/>
          </p:nvPr>
        </p:nvSpPr>
        <p:spPr>
          <a:xfrm>
            <a:off x="5221862" y="1543666"/>
            <a:ext cx="5948831" cy="4510582"/>
          </a:xfrm>
        </p:spPr>
        <p:txBody>
          <a:bodyPr anchor="ctr">
            <a:normAutofit/>
          </a:bodyPr>
          <a:lstStyle/>
          <a:p>
            <a:pPr marL="0" marR="0">
              <a:spcBef>
                <a:spcPts val="0"/>
              </a:spcBef>
              <a:spcAft>
                <a:spcPts val="800"/>
              </a:spcAft>
            </a:pP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ĐHBK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cứu</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KHCN ở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Việt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Nam;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đội</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ngũ</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huy</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tiềm</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sẵn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NCKH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đủ</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tuệ</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tiến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tiễn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góp</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sức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KHCN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đất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0"/>
              </a:spcBef>
              <a:spcAft>
                <a:spcPts val="800"/>
              </a:spcAft>
            </a:pP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Đội</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ngũ</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đông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đảo</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1300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giảng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190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Giáo</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sư</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Phó</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Giáo</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sư</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520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tiến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sĩ</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đa</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ngành</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nghề</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(01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thí</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10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thí</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gần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200 PTN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ngành</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đang</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rgbClr val="FEFFFF"/>
                </a:solidFill>
                <a:effectLst/>
                <a:latin typeface="Times New Roman" panose="02020603050405020304" pitchFamily="18" charset="0"/>
                <a:ea typeface="Calibri" panose="020F0502020204030204" pitchFamily="34" charset="0"/>
                <a:cs typeface="Times New Roman" panose="02020603050405020304" pitchFamily="18" charset="0"/>
              </a:rPr>
              <a:t> NCKH&amp;CGCN. </a:t>
            </a:r>
          </a:p>
          <a:p>
            <a:endParaRPr lang="en-US" sz="1700" dirty="0">
              <a:solidFill>
                <a:srgbClr val="FEFFFF"/>
              </a:solidFill>
            </a:endParaRPr>
          </a:p>
        </p:txBody>
      </p:sp>
    </p:spTree>
    <p:extLst>
      <p:ext uri="{BB962C8B-B14F-4D97-AF65-F5344CB8AC3E}">
        <p14:creationId xmlns:p14="http://schemas.microsoft.com/office/powerpoint/2010/main" val="109891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500"/>
                                        <p:tgtEl>
                                          <p:spTgt spid="3">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5C3C4-316C-4AFB-B2BB-41BDF225D58E}"/>
              </a:ext>
            </a:extLst>
          </p:cNvPr>
          <p:cNvSpPr>
            <a:spLocks noGrp="1"/>
          </p:cNvSpPr>
          <p:nvPr>
            <p:ph type="title"/>
          </p:nvPr>
        </p:nvSpPr>
        <p:spPr>
          <a:xfrm>
            <a:off x="294968" y="4675886"/>
            <a:ext cx="4355690" cy="1813404"/>
          </a:xfrm>
        </p:spPr>
        <p:txBody>
          <a:bodyPr>
            <a:normAutofit/>
          </a:bodyPr>
          <a:lstStyle/>
          <a:p>
            <a:pPr algn="ctr"/>
            <a:r>
              <a:rPr lang="en-US" sz="4000" b="1" dirty="0" err="1">
                <a:effectLst/>
                <a:latin typeface="Times New Roman" panose="02020603050405020304" pitchFamily="18" charset="0"/>
                <a:ea typeface="Times New Roman" panose="02020603050405020304" pitchFamily="18" charset="0"/>
                <a:cs typeface="Times New Roman" panose="02020603050405020304" pitchFamily="18" charset="0"/>
              </a:rPr>
              <a:t>Đội</a:t>
            </a: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effectLst/>
                <a:latin typeface="Times New Roman" panose="02020603050405020304" pitchFamily="18" charset="0"/>
                <a:ea typeface="Times New Roman" panose="02020603050405020304" pitchFamily="18" charset="0"/>
                <a:cs typeface="Times New Roman" panose="02020603050405020304" pitchFamily="18" charset="0"/>
              </a:rPr>
              <a:t>ngũ</a:t>
            </a: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effectLst/>
                <a:latin typeface="Times New Roman" panose="02020603050405020304" pitchFamily="18" charset="0"/>
                <a:ea typeface="Times New Roman" panose="02020603050405020304" pitchFamily="18" charset="0"/>
                <a:cs typeface="Times New Roman" panose="02020603050405020304" pitchFamily="18" charset="0"/>
              </a:rPr>
              <a:t>giảng</a:t>
            </a: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effectLst/>
                <a:latin typeface="Times New Roman" panose="02020603050405020304" pitchFamily="18" charset="0"/>
                <a:ea typeface="Times New Roman" panose="02020603050405020304" pitchFamily="18" charset="0"/>
                <a:cs typeface="Times New Roman" panose="02020603050405020304" pitchFamily="18" charset="0"/>
              </a:rPr>
              <a:t>khủng</a:t>
            </a: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4000" b="1" dirty="0">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5AAE9118-0436-4488-AC4A-C14DF6A7B6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64009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group of people standing in front of a crowd posing for the camera&#10;&#10;Description automatically generated">
            <a:extLst>
              <a:ext uri="{FF2B5EF4-FFF2-40B4-BE49-F238E27FC236}">
                <a16:creationId xmlns:a16="http://schemas.microsoft.com/office/drawing/2014/main" id="{0500CD91-99F1-4DC7-9DAB-77AF860DEB36}"/>
              </a:ext>
            </a:extLst>
          </p:cNvPr>
          <p:cNvPicPr>
            <a:picLocks noChangeAspect="1"/>
          </p:cNvPicPr>
          <p:nvPr/>
        </p:nvPicPr>
        <p:blipFill rotWithShape="1">
          <a:blip r:embed="rId2"/>
          <a:srcRect t="17989" b="17992"/>
          <a:stretch/>
        </p:blipFill>
        <p:spPr>
          <a:xfrm>
            <a:off x="1258529" y="238124"/>
            <a:ext cx="9586452" cy="4052771"/>
          </a:xfrm>
          <a:prstGeom prst="rect">
            <a:avLst/>
          </a:prstGeom>
        </p:spPr>
      </p:pic>
      <p:sp>
        <p:nvSpPr>
          <p:cNvPr id="23" name="Content Placeholder 8">
            <a:extLst>
              <a:ext uri="{FF2B5EF4-FFF2-40B4-BE49-F238E27FC236}">
                <a16:creationId xmlns:a16="http://schemas.microsoft.com/office/drawing/2014/main" id="{DCB6AB6F-737C-41A0-81F5-7F11213209C8}"/>
              </a:ext>
            </a:extLst>
          </p:cNvPr>
          <p:cNvSpPr>
            <a:spLocks noGrp="1"/>
          </p:cNvSpPr>
          <p:nvPr>
            <p:ph idx="1"/>
          </p:nvPr>
        </p:nvSpPr>
        <p:spPr>
          <a:xfrm>
            <a:off x="4864100" y="4675886"/>
            <a:ext cx="6675627" cy="1605083"/>
          </a:xfrm>
        </p:spPr>
        <p:txBody>
          <a:bodyPr anchor="ctr">
            <a:normAutofit/>
          </a:bodyPr>
          <a:lstStyle/>
          <a:p>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đội</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ngũ</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giảng</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chiếc</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tải</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sâu</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hay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đào</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124648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grpId="0" nodeType="clickEffect">
                                  <p:stCondLst>
                                    <p:cond delay="0"/>
                                  </p:stCondLst>
                                  <p:childTnLst>
                                    <p:animRot by="120000">
                                      <p:cBhvr>
                                        <p:cTn id="24" dur="100" fill="hold">
                                          <p:stCondLst>
                                            <p:cond delay="0"/>
                                          </p:stCondLst>
                                        </p:cTn>
                                        <p:tgtEl>
                                          <p:spTgt spid="23">
                                            <p:txEl>
                                              <p:pRg st="0" end="0"/>
                                            </p:txEl>
                                          </p:spTgt>
                                        </p:tgtEl>
                                        <p:attrNameLst>
                                          <p:attrName>r</p:attrName>
                                        </p:attrNameLst>
                                      </p:cBhvr>
                                    </p:animRot>
                                    <p:animRot by="-240000">
                                      <p:cBhvr>
                                        <p:cTn id="25" dur="200" fill="hold">
                                          <p:stCondLst>
                                            <p:cond delay="200"/>
                                          </p:stCondLst>
                                        </p:cTn>
                                        <p:tgtEl>
                                          <p:spTgt spid="23">
                                            <p:txEl>
                                              <p:pRg st="0" end="0"/>
                                            </p:txEl>
                                          </p:spTgt>
                                        </p:tgtEl>
                                        <p:attrNameLst>
                                          <p:attrName>r</p:attrName>
                                        </p:attrNameLst>
                                      </p:cBhvr>
                                    </p:animRot>
                                    <p:animRot by="240000">
                                      <p:cBhvr>
                                        <p:cTn id="26" dur="200" fill="hold">
                                          <p:stCondLst>
                                            <p:cond delay="400"/>
                                          </p:stCondLst>
                                        </p:cTn>
                                        <p:tgtEl>
                                          <p:spTgt spid="23">
                                            <p:txEl>
                                              <p:pRg st="0" end="0"/>
                                            </p:txEl>
                                          </p:spTgt>
                                        </p:tgtEl>
                                        <p:attrNameLst>
                                          <p:attrName>r</p:attrName>
                                        </p:attrNameLst>
                                      </p:cBhvr>
                                    </p:animRot>
                                    <p:animRot by="-240000">
                                      <p:cBhvr>
                                        <p:cTn id="27" dur="200" fill="hold">
                                          <p:stCondLst>
                                            <p:cond delay="600"/>
                                          </p:stCondLst>
                                        </p:cTn>
                                        <p:tgtEl>
                                          <p:spTgt spid="23">
                                            <p:txEl>
                                              <p:pRg st="0" end="0"/>
                                            </p:txEl>
                                          </p:spTgt>
                                        </p:tgtEl>
                                        <p:attrNameLst>
                                          <p:attrName>r</p:attrName>
                                        </p:attrNameLst>
                                      </p:cBhvr>
                                    </p:animRot>
                                    <p:animRot by="120000">
                                      <p:cBhvr>
                                        <p:cTn id="28" dur="200" fill="hold">
                                          <p:stCondLst>
                                            <p:cond delay="800"/>
                                          </p:stCondLst>
                                        </p:cTn>
                                        <p:tgtEl>
                                          <p:spTgt spid="2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27B839B-9ADE-406B-8590-F1CAEDED45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47">
            <a:extLst>
              <a:ext uri="{FF2B5EF4-FFF2-40B4-BE49-F238E27FC236}">
                <a16:creationId xmlns:a16="http://schemas.microsoft.com/office/drawing/2014/main" id="{14E91B64-9FCC-451E-AFB4-A827D6329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257C943-3685-426B-A679-40D03261814A}"/>
              </a:ext>
            </a:extLst>
          </p:cNvPr>
          <p:cNvSpPr>
            <a:spLocks noGrp="1"/>
          </p:cNvSpPr>
          <p:nvPr>
            <p:ph type="title"/>
          </p:nvPr>
        </p:nvSpPr>
        <p:spPr>
          <a:xfrm>
            <a:off x="958403" y="716555"/>
            <a:ext cx="10264697" cy="1212102"/>
          </a:xfrm>
        </p:spPr>
        <p:txBody>
          <a:bodyPr>
            <a:normAutofit/>
          </a:bodyPr>
          <a:lstStyle/>
          <a:p>
            <a:pPr algn="ctr"/>
            <a:r>
              <a:rPr lang="en-US" sz="40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4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4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4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cứu</a:t>
            </a:r>
            <a:r>
              <a:rPr lang="en-US" sz="4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r>
            <a:br>
              <a:rPr lang="en-US" sz="4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4000" dirty="0">
              <a:solidFill>
                <a:srgbClr val="FFFFFF"/>
              </a:solidFill>
            </a:endParaRPr>
          </a:p>
        </p:txBody>
      </p:sp>
      <p:sp>
        <p:nvSpPr>
          <p:cNvPr id="3" name="Content Placeholder 2">
            <a:extLst>
              <a:ext uri="{FF2B5EF4-FFF2-40B4-BE49-F238E27FC236}">
                <a16:creationId xmlns:a16="http://schemas.microsoft.com/office/drawing/2014/main" id="{F3ADA18E-ECA4-408F-A6C0-3B46687D7013}"/>
              </a:ext>
            </a:extLst>
          </p:cNvPr>
          <p:cNvSpPr>
            <a:spLocks noGrp="1"/>
          </p:cNvSpPr>
          <p:nvPr>
            <p:ph idx="1"/>
          </p:nvPr>
        </p:nvSpPr>
        <p:spPr>
          <a:xfrm>
            <a:off x="1367624" y="2177172"/>
            <a:ext cx="9708995" cy="4430105"/>
          </a:xfrm>
        </p:spPr>
        <p:txBody>
          <a:bodyPr anchor="ctr">
            <a:normAutofit/>
          </a:bodyPr>
          <a:lstStyle/>
          <a:p>
            <a:pPr marL="0" marR="0">
              <a:spcBef>
                <a:spcPts val="0"/>
              </a:spcBef>
              <a:spcAft>
                <a:spcPts val="800"/>
              </a:spcAft>
            </a:pP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lĩnh</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khoa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ĐHBK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Hà</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dạngtừ</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lĩnh</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800"/>
              </a:spcAft>
            </a:pP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thông</a:t>
            </a:r>
            <a:endParaRPr lang="en-US" sz="2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trường</a:t>
            </a:r>
            <a:endParaRPr lang="en-US" sz="2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hóa</a:t>
            </a:r>
            <a:endParaRPr lang="en-US" sz="2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800"/>
              </a:spcAft>
            </a:pP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nano Khoa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0"/>
              </a:spcBef>
              <a:spcAft>
                <a:spcPts val="800"/>
              </a:spcAft>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lĩnh</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tiềm</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nông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4663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anim calcmode="lin" valueType="num">
                                      <p:cBhvr>
                                        <p:cTn id="18"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
                                            <p:txEl>
                                              <p:pRg st="1" end="1"/>
                                            </p:txEl>
                                          </p:spTgt>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anim calcmode="lin" valueType="num">
                                      <p:cBhvr>
                                        <p:cTn id="23"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4" dur="2000" fill="hold"/>
                                        <p:tgtEl>
                                          <p:spTgt spid="3">
                                            <p:txEl>
                                              <p:pRg st="2" end="2"/>
                                            </p:txEl>
                                          </p:spTgt>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2000"/>
                                        <p:tgtEl>
                                          <p:spTgt spid="3">
                                            <p:txEl>
                                              <p:pRg st="3" end="3"/>
                                            </p:txEl>
                                          </p:spTgt>
                                        </p:tgtEl>
                                      </p:cBhvr>
                                    </p:animEffect>
                                    <p:anim calcmode="lin" valueType="num">
                                      <p:cBhvr>
                                        <p:cTn id="28"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9" dur="2000" fill="hold"/>
                                        <p:tgtEl>
                                          <p:spTgt spid="3">
                                            <p:txEl>
                                              <p:pRg st="3" end="3"/>
                                            </p:txEl>
                                          </p:spTgt>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2000"/>
                                        <p:tgtEl>
                                          <p:spTgt spid="3">
                                            <p:txEl>
                                              <p:pRg st="4" end="4"/>
                                            </p:txEl>
                                          </p:spTgt>
                                        </p:tgtEl>
                                      </p:cBhvr>
                                    </p:animEffect>
                                    <p:anim calcmode="lin" valueType="num">
                                      <p:cBhvr>
                                        <p:cTn id="33"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4" dur="2000" fill="hold"/>
                                        <p:tgtEl>
                                          <p:spTgt spid="3">
                                            <p:txEl>
                                              <p:pRg st="4" end="4"/>
                                            </p:txEl>
                                          </p:spTgt>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2000"/>
                                        <p:tgtEl>
                                          <p:spTgt spid="3">
                                            <p:txEl>
                                              <p:pRg st="5" end="5"/>
                                            </p:txEl>
                                          </p:spTgt>
                                        </p:tgtEl>
                                      </p:cBhvr>
                                    </p:animEffect>
                                    <p:anim calcmode="lin" valueType="num">
                                      <p:cBhvr>
                                        <p:cTn id="38" dur="20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39" dur="2000" fill="hold"/>
                                        <p:tgtEl>
                                          <p:spTgt spid="3">
                                            <p:txEl>
                                              <p:pRg st="5" end="5"/>
                                            </p:txEl>
                                          </p:spTgt>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2000"/>
                                        <p:tgtEl>
                                          <p:spTgt spid="3">
                                            <p:txEl>
                                              <p:pRg st="6" end="6"/>
                                            </p:txEl>
                                          </p:spTgt>
                                        </p:tgtEl>
                                      </p:cBhvr>
                                    </p:animEffect>
                                    <p:anim calcmode="lin" valueType="num">
                                      <p:cBhvr>
                                        <p:cTn id="43" dur="2000" fill="hold"/>
                                        <p:tgtEl>
                                          <p:spTgt spid="3">
                                            <p:txEl>
                                              <p:pRg st="6" end="6"/>
                                            </p:txEl>
                                          </p:spTgt>
                                        </p:tgtEl>
                                        <p:attrNameLst>
                                          <p:attrName>ppt_w</p:attrName>
                                        </p:attrNameLst>
                                      </p:cBhvr>
                                      <p:tavLst>
                                        <p:tav tm="0" fmla="#ppt_w*sin(2.5*pi*$)">
                                          <p:val>
                                            <p:fltVal val="0"/>
                                          </p:val>
                                        </p:tav>
                                        <p:tav tm="100000">
                                          <p:val>
                                            <p:fltVal val="1"/>
                                          </p:val>
                                        </p:tav>
                                      </p:tavLst>
                                    </p:anim>
                                    <p:anim calcmode="lin" valueType="num">
                                      <p:cBhvr>
                                        <p:cTn id="44" dur="2000" fill="hold"/>
                                        <p:tgtEl>
                                          <p:spTgt spid="3">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9947"/>
            <a:ext cx="10515600" cy="622934"/>
          </a:xfrm>
        </p:spPr>
        <p:txBody>
          <a:bodyPr>
            <a:normAutofit fontScale="90000"/>
          </a:bodyPr>
          <a:lstStyle/>
          <a:p>
            <a:pPr algn="ct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err="1">
                <a:latin typeface="Times New Roman" panose="02020603050405020304" pitchFamily="18" charset="0"/>
                <a:cs typeface="Times New Roman" panose="02020603050405020304" pitchFamily="18" charset="0"/>
              </a:rPr>
              <a:t>Đánh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giá</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xã</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hội</a:t>
            </a: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809201"/>
            <a:ext cx="10515600" cy="5862532"/>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NCKH,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ĐHBK </a:t>
            </a:r>
            <a:r>
              <a:rPr lang="en-US" sz="2000" dirty="0" err="1">
                <a:latin typeface="Times New Roman" panose="02020603050405020304" pitchFamily="18" charset="0"/>
                <a:cs typeface="Times New Roman" panose="02020603050405020304" pitchFamily="18" charset="0"/>
              </a:rPr>
              <a:t>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ngoài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ĐHBK </a:t>
            </a:r>
            <a:r>
              <a:rPr lang="en-US" sz="2000" dirty="0" err="1">
                <a:latin typeface="Times New Roman" panose="02020603050405020304" pitchFamily="18" charset="0"/>
                <a:cs typeface="Times New Roman" panose="02020603050405020304" pitchFamily="18" charset="0"/>
              </a:rPr>
              <a:t>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ISI.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KHCN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vừa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góp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vừa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Techmart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thưởng</a:t>
            </a:r>
            <a:r>
              <a:rPr lang="en-US" sz="2000" dirty="0">
                <a:latin typeface="Times New Roman" panose="02020603050405020304" pitchFamily="18" charset="0"/>
                <a:cs typeface="Times New Roman" panose="02020603050405020304" pitchFamily="18" charset="0"/>
              </a:rPr>
              <a:t>, k{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tỷ</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đẩy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nộp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kí</a:t>
            </a:r>
            <a:r>
              <a:rPr lang="en-US" sz="2000" dirty="0">
                <a:latin typeface="Times New Roman" panose="02020603050405020304" pitchFamily="18" charset="0"/>
                <a:cs typeface="Times New Roman" panose="02020603050405020304" pitchFamily="18" charset="0"/>
              </a:rPr>
              <a:t> 82 </a:t>
            </a:r>
            <a:r>
              <a:rPr lang="en-US" sz="2000" dirty="0" err="1">
                <a:latin typeface="Times New Roman" panose="02020603050405020304" pitchFamily="18" charset="0"/>
                <a:cs typeface="Times New Roman" panose="02020603050405020304" pitchFamily="18" charset="0"/>
              </a:rPr>
              <a:t>sáng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28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SC/GPHI (13 SC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15 GPHI).</a:t>
            </a:r>
          </a:p>
          <a:p>
            <a:pPr marL="0" indent="0">
              <a:buNone/>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Và đặc biệt, Bách Khoa nói không với việc đào tạo chất lượng thấp, và có lẽ chính điều này đã thu hút không nhỏ một lượng sinh viên vào học. Sinh viên quốc tế được tuyển thẳng, thế nhưng phải khẳng định là phải rất chật vật mới có thể ra trường được.</a:t>
            </a:r>
            <a:endParaRPr lang="en-US" sz="2000" dirty="0">
              <a:latin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None/>
            </a:pPr>
            <a:r>
              <a:rPr lang="en-US" sz="2000" b="1" dirty="0">
                <a:latin typeface="Times New Roman" panose="02020603050405020304" pitchFamily="18"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vậy</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ưa</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chuộng</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ngôi</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đạt</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lao,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uy</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suốt</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2000" b="1" i="1" spc="25"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b="1" i="1" spc="25"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2D4057"/>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1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8F59-A92C-4D45-9A54-6B5CA10761CB}"/>
              </a:ext>
            </a:extLst>
          </p:cNvPr>
          <p:cNvSpPr>
            <a:spLocks noGrp="1"/>
          </p:cNvSpPr>
          <p:nvPr>
            <p:ph type="title"/>
          </p:nvPr>
        </p:nvSpPr>
        <p:spPr>
          <a:xfrm>
            <a:off x="904875" y="1400175"/>
            <a:ext cx="10515600" cy="3343275"/>
          </a:xfrm>
        </p:spPr>
        <p:txBody>
          <a:bodyPr>
            <a:noAutofit/>
          </a:bodyPr>
          <a:lstStyle/>
          <a:p>
            <a:pPr algn="ct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r>
            <a:br>
              <a:rPr lang="en-US" sz="40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Bách</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Khoa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Hà</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Thương</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effectLst/>
                <a:latin typeface="Times New Roman" panose="02020603050405020304" pitchFamily="18" charset="0"/>
                <a:ea typeface="Calibri" panose="020F0502020204030204" pitchFamily="34" charset="0"/>
                <a:cs typeface="Times New Roman" panose="02020603050405020304" pitchFamily="18" charset="0"/>
              </a:rPr>
              <a:t>Bách</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Khoa…</a:t>
            </a:r>
            <a:br>
              <a:rPr lang="en-US" sz="4000" b="1" dirty="0">
                <a:effectLst/>
                <a:latin typeface="Times New Roman" panose="02020603050405020304" pitchFamily="18" charset="0"/>
                <a:ea typeface="Calibri" panose="020F0502020204030204" pitchFamily="34" charset="0"/>
                <a:cs typeface="Times New Roman" panose="02020603050405020304" pitchFamily="18" charset="0"/>
              </a:rPr>
            </a:br>
            <a:r>
              <a:rPr lang="vi-VN" b="1" dirty="0"/>
              <a:t>Sinh viên Bách khoa Tri thức - Sáng tạo - Bản lĩnh - Hội nhập</a:t>
            </a:r>
            <a:r>
              <a:rPr lang="en-US" dirty="0"/>
              <a:t/>
            </a:r>
            <a:br>
              <a:rPr lang="en-US" dirty="0"/>
            </a:b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
            </a:r>
            <a:br>
              <a:rPr lang="en-US" sz="4000" b="1"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pic>
        <p:nvPicPr>
          <p:cNvPr id="6" name="Content Placeholder 5" descr="A picture containing drawing&#10;&#10;Description automatically generated">
            <a:extLst>
              <a:ext uri="{FF2B5EF4-FFF2-40B4-BE49-F238E27FC236}">
                <a16:creationId xmlns:a16="http://schemas.microsoft.com/office/drawing/2014/main" id="{DB5989E9-D545-4B93-97C9-118476E6D4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273" y="3927475"/>
            <a:ext cx="3289300" cy="2844800"/>
          </a:xfrm>
        </p:spPr>
      </p:pic>
      <p:sp>
        <p:nvSpPr>
          <p:cNvPr id="4" name="Thought Bubble: Cloud 3">
            <a:extLst>
              <a:ext uri="{FF2B5EF4-FFF2-40B4-BE49-F238E27FC236}">
                <a16:creationId xmlns:a16="http://schemas.microsoft.com/office/drawing/2014/main" id="{5845B71C-C324-4814-A32E-F0E677578757}"/>
              </a:ext>
            </a:extLst>
          </p:cNvPr>
          <p:cNvSpPr/>
          <p:nvPr/>
        </p:nvSpPr>
        <p:spPr>
          <a:xfrm>
            <a:off x="1664480" y="155524"/>
            <a:ext cx="6740319" cy="352271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Trường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Đại</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học</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Bách</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Khoa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đã</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đào</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tạo</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nên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những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sinh</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viên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đầy</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năng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lực</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đầy</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chất</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lượng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Vậy</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những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lí</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do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gì</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đã</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góp</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phần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khẳng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định</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điều</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này</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Tại</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sao</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sinh</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viên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Bách</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Khoa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luôn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ưu</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tiên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thu</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hút</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sự</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chú</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ý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những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cuộc</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phỏng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vấn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xin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việc</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hơn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Hay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nói</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cách</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khác</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điều</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gì</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đã</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làm</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nên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Thương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hiệu</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Sinh</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viên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Bách</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Khoa?</a:t>
            </a:r>
          </a:p>
        </p:txBody>
      </p:sp>
      <p:sp>
        <p:nvSpPr>
          <p:cNvPr id="3" name="Rectangle 2">
            <a:extLst>
              <a:ext uri="{FF2B5EF4-FFF2-40B4-BE49-F238E27FC236}">
                <a16:creationId xmlns:a16="http://schemas.microsoft.com/office/drawing/2014/main" id="{2A91FFF5-F98D-402D-A6F1-A8A0D8DFFE16}"/>
              </a:ext>
            </a:extLst>
          </p:cNvPr>
          <p:cNvSpPr/>
          <p:nvPr/>
        </p:nvSpPr>
        <p:spPr>
          <a:xfrm>
            <a:off x="5581650" y="3857626"/>
            <a:ext cx="6119077" cy="22669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Các số liệu và thông tin thu thập được cho thấy sinh viên Bách Khoa luôn đứng đầu về chất lượng học tập, năng lực làm việc,...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Các cuộc khảo sát thực tế tai trường Đại học Bách Khoa Hà nội cho thấy các sinh viên Bách Khoa luôn đề cao, mang đậm truyền thống hiếu học... Các  bạn luôn tích cực đến trường, chăm chú nghe giảng, đề cao tinh thần tự học,...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150143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xit" presetSubtype="21" fill="hold" grpId="1" nodeType="clickEffect">
                                  <p:stCondLst>
                                    <p:cond delay="0"/>
                                  </p:stCondLst>
                                  <p:childTnLst>
                                    <p:animEffect transition="out" filter="barn(inVertical)">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inVertical)">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4">
            <a:extLst>
              <a:ext uri="{FF2B5EF4-FFF2-40B4-BE49-F238E27FC236}">
                <a16:creationId xmlns:a16="http://schemas.microsoft.com/office/drawing/2014/main"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6"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CEAB534-9BC3-4860-B15E-B2D22D710EC2}"/>
              </a:ext>
            </a:extLst>
          </p:cNvPr>
          <p:cNvSpPr>
            <a:spLocks noGrp="1"/>
          </p:cNvSpPr>
          <p:nvPr>
            <p:ph type="title"/>
          </p:nvPr>
        </p:nvSpPr>
        <p:spPr>
          <a:xfrm>
            <a:off x="1047280" y="759805"/>
            <a:ext cx="10306520" cy="1325563"/>
          </a:xfrm>
        </p:spPr>
        <p:txBody>
          <a:bodyPr vert="horz" lIns="91440" tIns="45720" rIns="91440" bIns="45720" rtlCol="0" anchor="ctr">
            <a:normAutofit/>
          </a:bodyPr>
          <a:lstStyle/>
          <a:p>
            <a:pPr algn="ctr"/>
            <a:r>
              <a:rPr lang="en-US" sz="4000" b="1" dirty="0" err="1">
                <a:solidFill>
                  <a:srgbClr val="FFFFFF"/>
                </a:solidFill>
                <a:latin typeface="Times New Roman" panose="02020603050405020304" pitchFamily="18" charset="0"/>
                <a:cs typeface="Times New Roman" panose="02020603050405020304" pitchFamily="18" charset="0"/>
              </a:rPr>
              <a:t>Các</a:t>
            </a:r>
            <a:r>
              <a:rPr lang="en-US" sz="4000" b="1" dirty="0">
                <a:solidFill>
                  <a:srgbClr val="FFFFFF"/>
                </a:solidFill>
                <a:latin typeface="Times New Roman" panose="02020603050405020304" pitchFamily="18" charset="0"/>
                <a:cs typeface="Times New Roman" panose="02020603050405020304" pitchFamily="18" charset="0"/>
              </a:rPr>
              <a:t> </a:t>
            </a:r>
            <a:r>
              <a:rPr lang="en-US" sz="4000" b="1" dirty="0" err="1">
                <a:solidFill>
                  <a:srgbClr val="FFFFFF"/>
                </a:solidFill>
                <a:latin typeface="Times New Roman" panose="02020603050405020304" pitchFamily="18" charset="0"/>
                <a:cs typeface="Times New Roman" panose="02020603050405020304" pitchFamily="18" charset="0"/>
              </a:rPr>
              <a:t>thông</a:t>
            </a:r>
            <a:r>
              <a:rPr lang="en-US" sz="4000" b="1" dirty="0">
                <a:solidFill>
                  <a:srgbClr val="FFFFFF"/>
                </a:solidFill>
                <a:latin typeface="Times New Roman" panose="02020603050405020304" pitchFamily="18" charset="0"/>
                <a:cs typeface="Times New Roman" panose="02020603050405020304" pitchFamily="18" charset="0"/>
              </a:rPr>
              <a:t> </a:t>
            </a:r>
            <a:r>
              <a:rPr lang="en-US" sz="4000" b="1" dirty="0" err="1">
                <a:solidFill>
                  <a:srgbClr val="FFFFFF"/>
                </a:solidFill>
                <a:latin typeface="Times New Roman" panose="02020603050405020304" pitchFamily="18" charset="0"/>
                <a:cs typeface="Times New Roman" panose="02020603050405020304" pitchFamily="18" charset="0"/>
              </a:rPr>
              <a:t>số</a:t>
            </a:r>
            <a:r>
              <a:rPr lang="en-US" sz="4000" b="1" dirty="0">
                <a:solidFill>
                  <a:srgbClr val="FFFFFF"/>
                </a:solidFill>
                <a:latin typeface="Times New Roman" panose="02020603050405020304" pitchFamily="18" charset="0"/>
                <a:cs typeface="Times New Roman" panose="02020603050405020304" pitchFamily="18" charset="0"/>
              </a:rPr>
              <a:t> </a:t>
            </a:r>
            <a:r>
              <a:rPr lang="en-US" sz="4000" b="1" dirty="0" err="1">
                <a:solidFill>
                  <a:srgbClr val="FFFFFF"/>
                </a:solidFill>
                <a:latin typeface="Times New Roman" panose="02020603050405020304" pitchFamily="18" charset="0"/>
                <a:cs typeface="Times New Roman" panose="02020603050405020304" pitchFamily="18" charset="0"/>
              </a:rPr>
              <a:t>và</a:t>
            </a:r>
            <a:r>
              <a:rPr lang="en-US" sz="4000" b="1" dirty="0">
                <a:solidFill>
                  <a:srgbClr val="FFFFFF"/>
                </a:solidFill>
                <a:latin typeface="Times New Roman" panose="02020603050405020304" pitchFamily="18" charset="0"/>
                <a:cs typeface="Times New Roman" panose="02020603050405020304" pitchFamily="18" charset="0"/>
              </a:rPr>
              <a:t> </a:t>
            </a:r>
            <a:r>
              <a:rPr lang="en-US" sz="4000" b="1" dirty="0" err="1">
                <a:solidFill>
                  <a:srgbClr val="FFFFFF"/>
                </a:solidFill>
                <a:latin typeface="Times New Roman" panose="02020603050405020304" pitchFamily="18" charset="0"/>
                <a:cs typeface="Times New Roman" panose="02020603050405020304" pitchFamily="18" charset="0"/>
              </a:rPr>
              <a:t>khảo</a:t>
            </a:r>
            <a:r>
              <a:rPr lang="en-US" sz="4000" b="1" dirty="0">
                <a:solidFill>
                  <a:srgbClr val="FFFFFF"/>
                </a:solidFill>
                <a:latin typeface="Times New Roman" panose="02020603050405020304" pitchFamily="18" charset="0"/>
                <a:cs typeface="Times New Roman" panose="02020603050405020304" pitchFamily="18" charset="0"/>
              </a:rPr>
              <a:t> </a:t>
            </a:r>
            <a:r>
              <a:rPr lang="en-US" sz="4000" b="1" dirty="0" err="1">
                <a:solidFill>
                  <a:srgbClr val="FFFFFF"/>
                </a:solidFill>
                <a:latin typeface="Times New Roman" panose="02020603050405020304" pitchFamily="18" charset="0"/>
                <a:cs typeface="Times New Roman" panose="02020603050405020304" pitchFamily="18" charset="0"/>
              </a:rPr>
              <a:t>sát</a:t>
            </a:r>
            <a:endParaRPr lang="en-US" sz="4000" b="1" dirty="0">
              <a:solidFill>
                <a:srgbClr val="FFFFFF"/>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7FDEE71-A296-47A6-9F11-D3B81564EE82}"/>
              </a:ext>
            </a:extLst>
          </p:cNvPr>
          <p:cNvSpPr/>
          <p:nvPr/>
        </p:nvSpPr>
        <p:spPr>
          <a:xfrm>
            <a:off x="1119322" y="2209458"/>
            <a:ext cx="4973684" cy="415324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i="1" dirty="0">
              <a:solidFill>
                <a:schemeClr val="tx1"/>
              </a:solidFill>
              <a:effectLst/>
            </a:endParaRPr>
          </a:p>
          <a:p>
            <a:pPr indent="-228600">
              <a:lnSpc>
                <a:spcPct val="90000"/>
              </a:lnSpc>
              <a:spcAft>
                <a:spcPts val="600"/>
              </a:spcAft>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tọa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PGS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trưởng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65%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35%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tỷ</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bổng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bổng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indent="-228600">
              <a:lnSpc>
                <a:spcPct val="90000"/>
              </a:lnSpc>
              <a:spcAft>
                <a:spcPts val="600"/>
              </a:spcAft>
              <a:buFont typeface="Arial" panose="020B0604020202020204" pitchFamily="34" charset="0"/>
              <a:buChar char="•"/>
            </a:pPr>
            <a:endParaRPr lang="en-US" sz="2400" dirty="0">
              <a:solidFill>
                <a:schemeClr val="tx1"/>
              </a:solidFill>
            </a:endParaRPr>
          </a:p>
        </p:txBody>
      </p:sp>
      <p:pic>
        <p:nvPicPr>
          <p:cNvPr id="4" name="Content Placeholder 3" descr="A group of people in a room&#10;&#10;Description automatically generated">
            <a:extLst>
              <a:ext uri="{FF2B5EF4-FFF2-40B4-BE49-F238E27FC236}">
                <a16:creationId xmlns:a16="http://schemas.microsoft.com/office/drawing/2014/main" id="{0EDBBAA1-9C8C-46F6-89CF-D22EBCC6FD10}"/>
              </a:ext>
            </a:extLst>
          </p:cNvPr>
          <p:cNvPicPr>
            <a:picLocks noGrp="1" noChangeAspect="1"/>
          </p:cNvPicPr>
          <p:nvPr>
            <p:ph idx="1"/>
          </p:nvPr>
        </p:nvPicPr>
        <p:blipFill rotWithShape="1">
          <a:blip r:embed="rId2"/>
          <a:srcRect r="5658" b="-3"/>
          <a:stretch/>
        </p:blipFill>
        <p:spPr>
          <a:xfrm>
            <a:off x="6098892" y="2492376"/>
            <a:ext cx="4802404" cy="3563372"/>
          </a:xfrm>
          <a:prstGeom prst="rect">
            <a:avLst/>
          </a:prstGeom>
        </p:spPr>
      </p:pic>
      <p:sp>
        <p:nvSpPr>
          <p:cNvPr id="6" name="Rectangle 5">
            <a:extLst>
              <a:ext uri="{FF2B5EF4-FFF2-40B4-BE49-F238E27FC236}">
                <a16:creationId xmlns:a16="http://schemas.microsoft.com/office/drawing/2014/main" id="{0C219F79-BCB1-49F4-A0C3-76BF2AA4A569}"/>
              </a:ext>
            </a:extLst>
          </p:cNvPr>
          <p:cNvSpPr/>
          <p:nvPr/>
        </p:nvSpPr>
        <p:spPr>
          <a:xfrm>
            <a:off x="6093109" y="6055749"/>
            <a:ext cx="4808187" cy="3392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i="1" dirty="0">
              <a:solidFill>
                <a:schemeClr val="tx1"/>
              </a:solidFill>
            </a:endParaRPr>
          </a:p>
          <a:p>
            <a:r>
              <a:rPr lang="en-US" i="1" dirty="0" err="1">
                <a:solidFill>
                  <a:schemeClr val="tx1"/>
                </a:solidFill>
                <a:latin typeface="Times New Roman" panose="02020603050405020304" pitchFamily="18" charset="0"/>
                <a:cs typeface="Times New Roman" panose="02020603050405020304" pitchFamily="18" charset="0"/>
              </a:rPr>
              <a:t>Ảnh:</a:t>
            </a:r>
            <a:r>
              <a:rPr lang="en-US" sz="1800" i="1" dirty="0" err="1">
                <a:solidFill>
                  <a:schemeClr val="tx1"/>
                </a:solidFill>
                <a:effectLst/>
                <a:latin typeface="Times New Roman" panose="02020603050405020304" pitchFamily="18" charset="0"/>
                <a:cs typeface="Times New Roman" panose="02020603050405020304" pitchFamily="18" charset="0"/>
              </a:rPr>
              <a:t>Buổi</a:t>
            </a:r>
            <a:r>
              <a:rPr lang="en-US" sz="1800" i="1" dirty="0">
                <a:solidFill>
                  <a:schemeClr val="tx1"/>
                </a:solidFill>
                <a:effectLst/>
                <a:latin typeface="Times New Roman" panose="02020603050405020304" pitchFamily="18" charset="0"/>
                <a:cs typeface="Times New Roman" panose="02020603050405020304" pitchFamily="18" charset="0"/>
              </a:rPr>
              <a:t> </a:t>
            </a:r>
            <a:r>
              <a:rPr lang="en-US" sz="1800" i="1" dirty="0" err="1">
                <a:solidFill>
                  <a:schemeClr val="tx1"/>
                </a:solidFill>
                <a:effectLst/>
                <a:latin typeface="Times New Roman" panose="02020603050405020304" pitchFamily="18" charset="0"/>
                <a:cs typeface="Times New Roman" panose="02020603050405020304" pitchFamily="18" charset="0"/>
              </a:rPr>
              <a:t>lễ</a:t>
            </a:r>
            <a:r>
              <a:rPr lang="en-US" sz="1800" i="1" dirty="0">
                <a:solidFill>
                  <a:schemeClr val="tx1"/>
                </a:solidFill>
                <a:effectLst/>
                <a:latin typeface="Times New Roman" panose="02020603050405020304" pitchFamily="18" charset="0"/>
                <a:cs typeface="Times New Roman" panose="02020603050405020304" pitchFamily="18" charset="0"/>
              </a:rPr>
              <a:t> </a:t>
            </a:r>
            <a:r>
              <a:rPr lang="en-US" sz="1800" i="1" dirty="0" err="1">
                <a:solidFill>
                  <a:schemeClr val="tx1"/>
                </a:solidFill>
                <a:effectLst/>
                <a:latin typeface="Times New Roman" panose="02020603050405020304" pitchFamily="18" charset="0"/>
                <a:cs typeface="Times New Roman" panose="02020603050405020304" pitchFamily="18" charset="0"/>
              </a:rPr>
              <a:t>trao</a:t>
            </a:r>
            <a:r>
              <a:rPr lang="en-US" sz="1800" i="1" dirty="0">
                <a:solidFill>
                  <a:schemeClr val="tx1"/>
                </a:solidFill>
                <a:effectLst/>
                <a:latin typeface="Times New Roman" panose="02020603050405020304" pitchFamily="18" charset="0"/>
                <a:cs typeface="Times New Roman" panose="02020603050405020304" pitchFamily="18" charset="0"/>
              </a:rPr>
              <a:t> </a:t>
            </a:r>
            <a:r>
              <a:rPr lang="en-US" sz="1800" i="1" dirty="0" err="1">
                <a:solidFill>
                  <a:schemeClr val="tx1"/>
                </a:solidFill>
                <a:effectLst/>
                <a:latin typeface="Times New Roman" panose="02020603050405020304" pitchFamily="18" charset="0"/>
                <a:cs typeface="Times New Roman" panose="02020603050405020304" pitchFamily="18" charset="0"/>
              </a:rPr>
              <a:t>học</a:t>
            </a:r>
            <a:r>
              <a:rPr lang="en-US" sz="1800" i="1" dirty="0">
                <a:solidFill>
                  <a:schemeClr val="tx1"/>
                </a:solidFill>
                <a:effectLst/>
                <a:latin typeface="Times New Roman" panose="02020603050405020304" pitchFamily="18" charset="0"/>
                <a:cs typeface="Times New Roman" panose="02020603050405020304" pitchFamily="18" charset="0"/>
              </a:rPr>
              <a:t> </a:t>
            </a:r>
            <a:r>
              <a:rPr lang="en-US" sz="1800" i="1" dirty="0" err="1">
                <a:solidFill>
                  <a:schemeClr val="tx1"/>
                </a:solidFill>
                <a:effectLst/>
                <a:latin typeface="Times New Roman" panose="02020603050405020304" pitchFamily="18" charset="0"/>
                <a:cs typeface="Times New Roman" panose="02020603050405020304" pitchFamily="18" charset="0"/>
              </a:rPr>
              <a:t>bổng</a:t>
            </a:r>
            <a:r>
              <a:rPr lang="en-US" sz="1800" i="1" dirty="0">
                <a:solidFill>
                  <a:schemeClr val="tx1"/>
                </a:solidFill>
                <a:effectLst/>
                <a:latin typeface="Times New Roman" panose="02020603050405020304" pitchFamily="18" charset="0"/>
                <a:cs typeface="Times New Roman" panose="02020603050405020304" pitchFamily="18" charset="0"/>
              </a:rPr>
              <a:t> (</a:t>
            </a:r>
            <a:r>
              <a:rPr lang="en-US" sz="1800" i="1" dirty="0" err="1">
                <a:solidFill>
                  <a:schemeClr val="tx1"/>
                </a:solidFill>
                <a:effectLst/>
                <a:latin typeface="Times New Roman" panose="02020603050405020304" pitchFamily="18" charset="0"/>
                <a:cs typeface="Times New Roman" panose="02020603050405020304" pitchFamily="18" charset="0"/>
              </a:rPr>
              <a:t>ảnh</a:t>
            </a:r>
            <a:r>
              <a:rPr lang="en-US" sz="1800" i="1" dirty="0">
                <a:solidFill>
                  <a:schemeClr val="tx1"/>
                </a:solidFill>
                <a:effectLst/>
                <a:latin typeface="Times New Roman" panose="02020603050405020304" pitchFamily="18" charset="0"/>
                <a:cs typeface="Times New Roman" panose="02020603050405020304" pitchFamily="18" charset="0"/>
              </a:rPr>
              <a:t> CCPR).</a:t>
            </a:r>
          </a:p>
          <a:p>
            <a:pPr algn="ctr"/>
            <a:endParaRPr lang="en-US" dirty="0"/>
          </a:p>
        </p:txBody>
      </p:sp>
    </p:spTree>
    <p:extLst>
      <p:ext uri="{BB962C8B-B14F-4D97-AF65-F5344CB8AC3E}">
        <p14:creationId xmlns:p14="http://schemas.microsoft.com/office/powerpoint/2010/main" val="375728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barn(inVertical)">
                                      <p:cBhvr>
                                        <p:cTn id="25" dur="5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1000"/>
                                        <p:tgtEl>
                                          <p:spTgt spid="6">
                                            <p:txEl>
                                              <p:pRg st="1" end="1"/>
                                            </p:txEl>
                                          </p:spTgt>
                                        </p:tgtEl>
                                      </p:cBhvr>
                                    </p:animEffect>
                                    <p:anim calcmode="lin" valueType="num">
                                      <p:cBhvr>
                                        <p:cTn id="3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ECFA7-4362-4805-B2FE-06E6BC8A3CB8}"/>
              </a:ext>
            </a:extLst>
          </p:cNvPr>
          <p:cNvSpPr>
            <a:spLocks noGrp="1"/>
          </p:cNvSpPr>
          <p:nvPr>
            <p:ph type="title"/>
          </p:nvPr>
        </p:nvSpPr>
        <p:spPr>
          <a:xfrm>
            <a:off x="603938" y="247650"/>
            <a:ext cx="2608655" cy="6229349"/>
          </a:xfrm>
        </p:spPr>
        <p:txBody>
          <a:bodyPr vert="horz" lIns="91440" tIns="45720" rIns="91440" bIns="45720" rtlCol="0" anchor="ctr">
            <a:noAutofit/>
          </a:bodyPr>
          <a:lstStyle/>
          <a:p>
            <a:pPr>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Phòng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tỷ</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giỏi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ngẫm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PGS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hay.</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800" dirty="0">
              <a:solidFill>
                <a:srgbClr val="2C2C2C"/>
              </a:solidFill>
            </a:endParaRP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1FDF87-A66B-4DB9-990C-1926BD2C9FA6}"/>
              </a:ext>
            </a:extLst>
          </p:cNvPr>
          <p:cNvSpPr/>
          <p:nvPr/>
        </p:nvSpPr>
        <p:spPr>
          <a:xfrm>
            <a:off x="4107719" y="5508990"/>
            <a:ext cx="7252735" cy="587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Bef>
                <a:spcPts val="0"/>
              </a:spcBef>
              <a:spcAft>
                <a:spcPts val="800"/>
              </a:spcAft>
            </a:pPr>
            <a:r>
              <a:rPr lang="en-US" i="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Ảnh:</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ngành</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Bách</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bổng</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Lãnh</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đạo</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Mông</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Dương</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D8514C94-5A19-414A-9F05-12BC1E49EE4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107720" y="649224"/>
            <a:ext cx="7252735" cy="4859330"/>
          </a:xfrm>
          <a:prstGeom prst="rect">
            <a:avLst/>
          </a:prstGeom>
        </p:spPr>
      </p:pic>
    </p:spTree>
    <p:extLst>
      <p:ext uri="{BB962C8B-B14F-4D97-AF65-F5344CB8AC3E}">
        <p14:creationId xmlns:p14="http://schemas.microsoft.com/office/powerpoint/2010/main" val="354594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3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57DBE5-F2EB-424C-B8EB-75F4EFDC0E1F}"/>
              </a:ext>
            </a:extLst>
          </p:cNvPr>
          <p:cNvSpPr>
            <a:spLocks noGrp="1"/>
          </p:cNvSpPr>
          <p:nvPr>
            <p:ph type="title"/>
          </p:nvPr>
        </p:nvSpPr>
        <p:spPr>
          <a:xfrm>
            <a:off x="9093496" y="618681"/>
            <a:ext cx="2613872" cy="5132189"/>
          </a:xfrm>
        </p:spPr>
        <p:txBody>
          <a:bodyPr vert="horz" lIns="91440" tIns="45720" rIns="91440" bIns="45720" rtlCol="0" anchor="ctr">
            <a:normAutofit/>
          </a:bodyPr>
          <a:lstStyle/>
          <a:p>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nay, 100%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ĐH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Bách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6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bắt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buộc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tỷ</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lĩnh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2018-2019,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6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73%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nơi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11%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vọng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vọng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nơi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800" dirty="0">
              <a:solidFill>
                <a:schemeClr val="bg1"/>
              </a:solidFill>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638AB72-6097-4DEE-AA32-FC274DC7BE9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932" r="-2" b="-2"/>
          <a:stretch/>
        </p:blipFill>
        <p:spPr>
          <a:xfrm>
            <a:off x="976251" y="942538"/>
            <a:ext cx="7163222" cy="4808332"/>
          </a:xfrm>
          <a:prstGeom prst="rect">
            <a:avLst/>
          </a:prstGeom>
          <a:effectLst/>
        </p:spPr>
      </p:pic>
      <p:sp>
        <p:nvSpPr>
          <p:cNvPr id="5" name="Rectangle 4">
            <a:extLst>
              <a:ext uri="{FF2B5EF4-FFF2-40B4-BE49-F238E27FC236}">
                <a16:creationId xmlns:a16="http://schemas.microsoft.com/office/drawing/2014/main" id="{9C686A21-260D-4993-A4A5-2F3EC8BF472C}"/>
              </a:ext>
            </a:extLst>
          </p:cNvPr>
          <p:cNvSpPr/>
          <p:nvPr/>
        </p:nvSpPr>
        <p:spPr>
          <a:xfrm>
            <a:off x="976251" y="5750870"/>
            <a:ext cx="7163222" cy="4579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i="1"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tân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sư</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cử</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rạng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rỡ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nghiệp</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219798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anim calcmode="lin" valueType="num">
                                      <p:cBhvr>
                                        <p:cTn id="14" dur="2000" fill="hold"/>
                                        <p:tgtEl>
                                          <p:spTgt spid="4"/>
                                        </p:tgtEl>
                                        <p:attrNameLst>
                                          <p:attrName>ppt_w</p:attrName>
                                        </p:attrNameLst>
                                      </p:cBhvr>
                                      <p:tavLst>
                                        <p:tav tm="0" fmla="#ppt_w*sin(2.5*pi*$)">
                                          <p:val>
                                            <p:fltVal val="0"/>
                                          </p:val>
                                        </p:tav>
                                        <p:tav tm="100000">
                                          <p:val>
                                            <p:fltVal val="1"/>
                                          </p:val>
                                        </p:tav>
                                      </p:tavLst>
                                    </p:anim>
                                    <p:anim calcmode="lin" valueType="num">
                                      <p:cBhvr>
                                        <p:cTn id="15"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585B65-FBE5-4B17-9A85-6B3208FE0237}"/>
              </a:ext>
            </a:extLst>
          </p:cNvPr>
          <p:cNvSpPr>
            <a:spLocks noGrp="1"/>
          </p:cNvSpPr>
          <p:nvPr>
            <p:ph type="title"/>
          </p:nvPr>
        </p:nvSpPr>
        <p:spPr>
          <a:xfrm>
            <a:off x="1288060" y="1369938"/>
            <a:ext cx="3210854" cy="4114800"/>
          </a:xfrm>
        </p:spPr>
        <p:txBody>
          <a:bodyPr>
            <a:normAutofit/>
          </a:bodyPr>
          <a:lstStyle/>
          <a:p>
            <a:pPr algn="ctr"/>
            <a:r>
              <a:rPr lang="en-US" sz="4000" dirty="0" err="1">
                <a:latin typeface="Times New Roman" panose="02020603050405020304" pitchFamily="18" charset="0"/>
                <a:cs typeface="Times New Roman" panose="02020603050405020304" pitchFamily="18" charset="0"/>
              </a:rPr>
              <a:t>Sứ</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mạng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tầm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nhìn</a:t>
            </a:r>
            <a:r>
              <a:rPr lang="en-US" sz="4000" dirty="0">
                <a:latin typeface="Times New Roman" panose="02020603050405020304" pitchFamily="18" charset="0"/>
                <a:cs typeface="Times New Roman" panose="02020603050405020304" pitchFamily="18" charset="0"/>
              </a:rPr>
              <a:t> </a:t>
            </a:r>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2A7A3A-7474-45DC-9490-186D4B14D28F}"/>
              </a:ext>
            </a:extLst>
          </p:cNvPr>
          <p:cNvSpPr>
            <a:spLocks noGrp="1"/>
          </p:cNvSpPr>
          <p:nvPr>
            <p:ph idx="1"/>
          </p:nvPr>
        </p:nvSpPr>
        <p:spPr>
          <a:xfrm>
            <a:off x="5030505" y="1371600"/>
            <a:ext cx="5872185" cy="4114800"/>
          </a:xfrm>
        </p:spPr>
        <p:txBody>
          <a:bodyPr anchor="ct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nòng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cốt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hòa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Nam. </a:t>
            </a:r>
          </a:p>
          <a:p>
            <a:endParaRPr lang="en-US" sz="2200" dirty="0"/>
          </a:p>
        </p:txBody>
      </p:sp>
    </p:spTree>
    <p:extLst>
      <p:ext uri="{BB962C8B-B14F-4D97-AF65-F5344CB8AC3E}">
        <p14:creationId xmlns:p14="http://schemas.microsoft.com/office/powerpoint/2010/main" val="359977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heel(1)">
                                      <p:cBhvr>
                                        <p:cTn id="25" dur="2000"/>
                                        <p:tgtEl>
                                          <p:spTgt spid="3">
                                            <p:txEl>
                                              <p:pRg st="0" end="0"/>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heel(1)">
                                      <p:cBhvr>
                                        <p:cTn id="28"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CB6C291-6CAF-46DF-ACFF-AADF0FD03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1EBADBCA-DA20-4279-93C6-011DEF18AA7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E5A623E1-BB09-4974-8945-E2FDD1BF6A8C}"/>
              </a:ext>
            </a:extLst>
          </p:cNvPr>
          <p:cNvSpPr>
            <a:spLocks noGrp="1"/>
          </p:cNvSpPr>
          <p:nvPr>
            <p:ph type="title"/>
          </p:nvPr>
        </p:nvSpPr>
        <p:spPr>
          <a:xfrm>
            <a:off x="640080" y="1243013"/>
            <a:ext cx="3855720" cy="4371974"/>
          </a:xfrm>
        </p:spPr>
        <p:style>
          <a:lnRef idx="2">
            <a:schemeClr val="dk1"/>
          </a:lnRef>
          <a:fillRef idx="1">
            <a:schemeClr val="lt1"/>
          </a:fillRef>
          <a:effectRef idx="0">
            <a:schemeClr val="dk1"/>
          </a:effectRef>
          <a:fontRef idx="minor">
            <a:schemeClr val="dk1"/>
          </a:fontRef>
        </p:style>
        <p:txBody>
          <a:bodyPr>
            <a:normAutofit/>
          </a:bodyPr>
          <a:lstStyle/>
          <a:p>
            <a:pPr algn="ctr"/>
            <a:r>
              <a:rPr lang="en-US" b="1" dirty="0" err="1">
                <a:solidFill>
                  <a:schemeClr val="bg1"/>
                </a:solidFill>
                <a:latin typeface="Times New Roman" panose="02020603050405020304" pitchFamily="18" charset="0"/>
                <a:cs typeface="Times New Roman" panose="02020603050405020304" pitchFamily="18" charset="0"/>
              </a:rPr>
              <a:t>Những</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cốt</a:t>
            </a:r>
            <a:r>
              <a:rPr lang="en-US"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lõi</a:t>
            </a:r>
            <a:r>
              <a:rPr lang="en-US"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r>
            <a:br>
              <a:rPr lang="en-US"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4735DC46-5663-471D-AADB-81E00E65BC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C22B66-627F-45EB-846D-D01BAEFC802E}"/>
              </a:ext>
            </a:extLst>
          </p:cNvPr>
          <p:cNvSpPr>
            <a:spLocks noGrp="1"/>
          </p:cNvSpPr>
          <p:nvPr>
            <p:ph idx="1"/>
          </p:nvPr>
        </p:nvSpPr>
        <p:spPr>
          <a:xfrm>
            <a:off x="6172200" y="804672"/>
            <a:ext cx="5221224" cy="5230368"/>
          </a:xfrm>
        </p:spPr>
        <p:style>
          <a:lnRef idx="0">
            <a:scrgbClr r="0" g="0" b="0"/>
          </a:lnRef>
          <a:fillRef idx="0">
            <a:scrgbClr r="0" g="0" b="0"/>
          </a:fillRef>
          <a:effectRef idx="0">
            <a:scrgbClr r="0" g="0" b="0"/>
          </a:effectRef>
          <a:fontRef idx="minor">
            <a:schemeClr val="lt1"/>
          </a:fontRef>
        </p:style>
        <p:txBody>
          <a:bodyPr anchor="ctr">
            <a:normAutofit/>
          </a:bodyPr>
          <a:lstStyle/>
          <a:p>
            <a:pPr marL="0" marR="0" indent="0">
              <a:spcBef>
                <a:spcPts val="0"/>
              </a:spcBef>
              <a:spcAft>
                <a:spcPts val="800"/>
              </a:spcAft>
              <a:buNone/>
            </a:pP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Yếu</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cốt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lõi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thương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Sinh viên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Bách</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sắc</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gắn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liền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ưu</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0"/>
              </a:spcBef>
              <a:spcAft>
                <a:spcPts val="8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tụy</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cống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hiến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tụy</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đam</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mê</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chìa</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khóa</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cống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hiến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hết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mình</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quý</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Bách</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Nội.Chính</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tôn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lối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tôn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tôn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luật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tôn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mực</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đạo</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đức</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cốt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lõi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spcBef>
                <a:spcPts val="0"/>
              </a:spcBef>
              <a:spcAft>
                <a:spcPts val="800"/>
              </a:spcAft>
              <a:buNone/>
            </a:pP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solidFill>
                <a:srgbClr val="000000"/>
              </a:solidFill>
            </a:endParaRPr>
          </a:p>
        </p:txBody>
      </p:sp>
    </p:spTree>
    <p:extLst>
      <p:ext uri="{BB962C8B-B14F-4D97-AF65-F5344CB8AC3E}">
        <p14:creationId xmlns:p14="http://schemas.microsoft.com/office/powerpoint/2010/main" val="7461815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76008" y="3252828"/>
            <a:ext cx="5684668" cy="2852063"/>
          </a:xfrm>
          <a:prstGeom prst="rect">
            <a:avLst/>
          </a:prstGeom>
        </p:spPr>
        <p:txBody>
          <a:bodyPr wrap="square">
            <a:spAutoFit/>
          </a:bodyPr>
          <a:lstStyle/>
          <a:p>
            <a:pPr>
              <a:spcAft>
                <a:spcPts val="800"/>
              </a:spcAft>
              <a:tabLst>
                <a:tab pos="3999230" algn="l"/>
              </a:tabLst>
            </a:pPr>
            <a:r>
              <a:rPr lang="en-US" sz="2000" i="1" smtClean="0">
                <a:latin typeface="Times New Roman" panose="02020603050405020304" pitchFamily="18" charset="0"/>
                <a:ea typeface="Arial" panose="020B0604020202020204" pitchFamily="34" charset="0"/>
                <a:cs typeface="Times New Roman" panose="02020603050405020304" pitchFamily="18" charset="0"/>
              </a:rPr>
              <a:t>Nhóm sinh viên thực hiện:</a:t>
            </a:r>
            <a:r>
              <a:rPr lang="vi-VN" sz="2000" i="1" smtClean="0">
                <a:latin typeface="Times New Roman" panose="02020603050405020304" pitchFamily="18" charset="0"/>
                <a:ea typeface="Arial" panose="020B0604020202020204" pitchFamily="34" charset="0"/>
                <a:cs typeface="Times New Roman" panose="02020603050405020304" pitchFamily="18" charset="0"/>
              </a:rPr>
              <a:t> </a:t>
            </a:r>
            <a:r>
              <a:rPr lang="en-US" sz="2000" smtClean="0">
                <a:latin typeface="Times New Roman" panose="02020603050405020304" pitchFamily="18" charset="0"/>
                <a:ea typeface="Arial" panose="020B0604020202020204" pitchFamily="34" charset="0"/>
                <a:cs typeface="Times New Roman" panose="02020603050405020304" pitchFamily="18" charset="0"/>
              </a:rPr>
              <a:t>	</a:t>
            </a:r>
            <a:r>
              <a:rPr lang="vi-VN" b="1" smtClean="0">
                <a:latin typeface="Times New Roman" panose="02020603050405020304" pitchFamily="18" charset="0"/>
                <a:ea typeface="Arial" panose="020B0604020202020204" pitchFamily="34" charset="0"/>
                <a:cs typeface="Times New Roman" panose="02020603050405020304" pitchFamily="18" charset="0"/>
              </a:rPr>
              <a:t>NHÓM </a:t>
            </a:r>
            <a:r>
              <a:rPr lang="vi-VN" b="1">
                <a:latin typeface="Times New Roman" panose="02020603050405020304" pitchFamily="18" charset="0"/>
                <a:ea typeface="Arial" panose="020B0604020202020204" pitchFamily="34" charset="0"/>
                <a:cs typeface="Times New Roman" panose="02020603050405020304" pitchFamily="18" charset="0"/>
              </a:rPr>
              <a:t>3B</a:t>
            </a:r>
            <a:endParaRPr lang="en-US">
              <a:latin typeface="Times New Roman" panose="02020603050405020304" pitchFamily="18" charset="0"/>
              <a:ea typeface="Arial" panose="020B0604020202020204" pitchFamily="34" charset="0"/>
              <a:cs typeface="Times New Roman" panose="02020603050405020304" pitchFamily="18" charset="0"/>
            </a:endParaRPr>
          </a:p>
          <a:p>
            <a:pPr>
              <a:spcAft>
                <a:spcPts val="800"/>
              </a:spcAft>
              <a:tabLst>
                <a:tab pos="3999230" algn="l"/>
              </a:tabLst>
            </a:pPr>
            <a:r>
              <a:rPr lang="vi-VN" i="1" smtClean="0">
                <a:latin typeface="Times New Roman" panose="02020603050405020304" pitchFamily="18" charset="0"/>
                <a:ea typeface="Arial" panose="020B0604020202020204" pitchFamily="34" charset="0"/>
                <a:cs typeface="Times New Roman" panose="02020603050405020304" pitchFamily="18" charset="0"/>
              </a:rPr>
              <a:t>  </a:t>
            </a:r>
            <a:r>
              <a:rPr lang="en-US" i="1" smtClean="0">
                <a:latin typeface="Times New Roman" panose="02020603050405020304" pitchFamily="18" charset="0"/>
                <a:ea typeface="Arial" panose="020B0604020202020204" pitchFamily="34" charset="0"/>
                <a:cs typeface="Times New Roman" panose="02020603050405020304" pitchFamily="18" charset="0"/>
              </a:rPr>
              <a:t>Lê Thị Dung                </a:t>
            </a:r>
            <a:r>
              <a:rPr lang="vi-VN" i="1" smtClean="0">
                <a:latin typeface="Times New Roman" panose="02020603050405020304" pitchFamily="18" charset="0"/>
                <a:ea typeface="Arial" panose="020B0604020202020204" pitchFamily="34" charset="0"/>
                <a:cs typeface="Times New Roman" panose="02020603050405020304" pitchFamily="18" charset="0"/>
              </a:rPr>
              <a:t>CH1</a:t>
            </a:r>
            <a:r>
              <a:rPr lang="en-US" i="1" smtClean="0">
                <a:latin typeface="Times New Roman" panose="02020603050405020304" pitchFamily="18" charset="0"/>
                <a:ea typeface="Arial" panose="020B0604020202020204" pitchFamily="34" charset="0"/>
                <a:cs typeface="Times New Roman" panose="02020603050405020304" pitchFamily="18" charset="0"/>
              </a:rPr>
              <a:t>                 Mssv: </a:t>
            </a:r>
            <a:r>
              <a:rPr lang="vi-VN" i="1" smtClean="0">
                <a:latin typeface="Times New Roman" panose="02020603050405020304" pitchFamily="18" charset="0"/>
                <a:ea typeface="Arial" panose="020B0604020202020204" pitchFamily="34" charset="0"/>
                <a:cs typeface="Times New Roman" panose="02020603050405020304" pitchFamily="18" charset="0"/>
              </a:rPr>
              <a:t>20190752                              </a:t>
            </a:r>
            <a:r>
              <a:rPr lang="en-US" i="1" smtClean="0">
                <a:latin typeface="Times New Roman" panose="02020603050405020304" pitchFamily="18" charset="0"/>
                <a:ea typeface="Arial" panose="020B0604020202020204" pitchFamily="34" charset="0"/>
                <a:cs typeface="Times New Roman" panose="02020603050405020304" pitchFamily="18" charset="0"/>
              </a:rPr>
              <a:t>              Nguyễn Minh Tiến         </a:t>
            </a:r>
            <a:r>
              <a:rPr lang="vi-VN" i="1" smtClean="0">
                <a:latin typeface="Times New Roman" panose="02020603050405020304" pitchFamily="18" charset="0"/>
                <a:ea typeface="Arial" panose="020B0604020202020204" pitchFamily="34" charset="0"/>
                <a:cs typeface="Times New Roman" panose="02020603050405020304" pitchFamily="18" charset="0"/>
              </a:rPr>
              <a:t>CH1</a:t>
            </a:r>
            <a:r>
              <a:rPr lang="en-US" i="1" smtClean="0">
                <a:latin typeface="Times New Roman" panose="02020603050405020304" pitchFamily="18" charset="0"/>
                <a:ea typeface="Arial" panose="020B0604020202020204" pitchFamily="34" charset="0"/>
                <a:cs typeface="Times New Roman" panose="02020603050405020304" pitchFamily="18" charset="0"/>
              </a:rPr>
              <a:t>                 Mssv: </a:t>
            </a:r>
            <a:r>
              <a:rPr lang="vi-VN" i="1" smtClean="0">
                <a:latin typeface="Times New Roman" panose="02020603050405020304" pitchFamily="18" charset="0"/>
                <a:ea typeface="Arial" panose="020B0604020202020204" pitchFamily="34" charset="0"/>
                <a:cs typeface="Times New Roman" panose="02020603050405020304" pitchFamily="18" charset="0"/>
              </a:rPr>
              <a:t>20191127</a:t>
            </a:r>
            <a:endParaRPr lang="en-US" i="1" smtClean="0">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vi-VN" i="1" smtClean="0">
                <a:latin typeface="Times New Roman" panose="02020603050405020304" pitchFamily="18" charset="0"/>
                <a:ea typeface="Arial" panose="020B0604020202020204" pitchFamily="34" charset="0"/>
                <a:cs typeface="Times New Roman" panose="02020603050405020304" pitchFamily="18" charset="0"/>
              </a:rPr>
              <a:t> </a:t>
            </a:r>
            <a:r>
              <a:rPr lang="en-US" i="1" smtClean="0">
                <a:latin typeface="Times New Roman" panose="02020603050405020304" pitchFamily="18" charset="0"/>
                <a:ea typeface="Arial" panose="020B0604020202020204" pitchFamily="34" charset="0"/>
                <a:cs typeface="Times New Roman" panose="02020603050405020304" pitchFamily="18" charset="0"/>
              </a:rPr>
              <a:t>Hoàng Thị Tuyền          </a:t>
            </a:r>
            <a:r>
              <a:rPr lang="vi-VN" i="1" smtClean="0">
                <a:latin typeface="Times New Roman" panose="02020603050405020304" pitchFamily="18" charset="0"/>
                <a:ea typeface="Arial" panose="020B0604020202020204" pitchFamily="34" charset="0"/>
                <a:cs typeface="Times New Roman" panose="02020603050405020304" pitchFamily="18" charset="0"/>
              </a:rPr>
              <a:t>CH1</a:t>
            </a:r>
            <a:r>
              <a:rPr lang="en-US" i="1" smtClean="0">
                <a:latin typeface="Times New Roman" panose="02020603050405020304" pitchFamily="18" charset="0"/>
                <a:ea typeface="Arial" panose="020B0604020202020204" pitchFamily="34" charset="0"/>
                <a:cs typeface="Times New Roman" panose="02020603050405020304" pitchFamily="18" charset="0"/>
              </a:rPr>
              <a:t>                Msv: </a:t>
            </a:r>
            <a:r>
              <a:rPr lang="vi-VN" i="1" smtClean="0">
                <a:latin typeface="Times New Roman" panose="02020603050405020304" pitchFamily="18" charset="0"/>
                <a:ea typeface="Arial" panose="020B0604020202020204" pitchFamily="34" charset="0"/>
                <a:cs typeface="Times New Roman" panose="02020603050405020304" pitchFamily="18" charset="0"/>
              </a:rPr>
              <a:t>20191169        	           </a:t>
            </a:r>
            <a:r>
              <a:rPr lang="en-US" i="1" smtClean="0">
                <a:latin typeface="Times New Roman" panose="02020603050405020304" pitchFamily="18" charset="0"/>
                <a:ea typeface="Arial" panose="020B0604020202020204" pitchFamily="34" charset="0"/>
                <a:cs typeface="Times New Roman" panose="02020603050405020304" pitchFamily="18" charset="0"/>
              </a:rPr>
              <a:t>  Nguyễn Như Quỳnh  </a:t>
            </a:r>
            <a:r>
              <a:rPr lang="vi-VN" i="1" smtClean="0">
                <a:latin typeface="Times New Roman" panose="02020603050405020304" pitchFamily="18" charset="0"/>
                <a:ea typeface="Arial" panose="020B0604020202020204" pitchFamily="34" charset="0"/>
                <a:cs typeface="Times New Roman" panose="02020603050405020304" pitchFamily="18" charset="0"/>
              </a:rPr>
              <a:t> </a:t>
            </a:r>
            <a:r>
              <a:rPr lang="en-US" i="1" smtClean="0">
                <a:latin typeface="Times New Roman" panose="02020603050405020304" pitchFamily="18" charset="0"/>
                <a:ea typeface="Arial" panose="020B0604020202020204" pitchFamily="34" charset="0"/>
                <a:cs typeface="Times New Roman" panose="02020603050405020304" pitchFamily="18" charset="0"/>
              </a:rPr>
              <a:t>    </a:t>
            </a:r>
            <a:r>
              <a:rPr lang="vi-VN" i="1" smtClean="0">
                <a:latin typeface="Times New Roman" panose="02020603050405020304" pitchFamily="18" charset="0"/>
                <a:ea typeface="Arial" panose="020B0604020202020204" pitchFamily="34" charset="0"/>
                <a:cs typeface="Times New Roman" panose="02020603050405020304" pitchFamily="18" charset="0"/>
              </a:rPr>
              <a:t>CH1</a:t>
            </a:r>
            <a:r>
              <a:rPr lang="en-US" i="1" smtClean="0">
                <a:latin typeface="Times New Roman" panose="02020603050405020304" pitchFamily="18" charset="0"/>
                <a:ea typeface="Arial" panose="020B0604020202020204" pitchFamily="34" charset="0"/>
                <a:cs typeface="Times New Roman" panose="02020603050405020304" pitchFamily="18" charset="0"/>
              </a:rPr>
              <a:t>                Mssv: </a:t>
            </a:r>
            <a:r>
              <a:rPr lang="vi-VN" i="1" smtClean="0">
                <a:latin typeface="Times New Roman" panose="02020603050405020304" pitchFamily="18" charset="0"/>
                <a:ea typeface="Arial" panose="020B0604020202020204" pitchFamily="34" charset="0"/>
                <a:cs typeface="Times New Roman" panose="02020603050405020304" pitchFamily="18" charset="0"/>
              </a:rPr>
              <a:t>20191054</a:t>
            </a:r>
            <a:endParaRPr lang="en-US" i="1" smtClean="0">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Nguyễn Thị Hiền Mai</a:t>
            </a:r>
            <a:r>
              <a:rPr lang="vi-VN" i="1" smtClean="0">
                <a:latin typeface="Times New Roman" panose="02020603050405020304" pitchFamily="18" charset="0"/>
                <a:ea typeface="Arial" panose="020B0604020202020204" pitchFamily="34" charset="0"/>
                <a:cs typeface="Times New Roman" panose="02020603050405020304" pitchFamily="18" charset="0"/>
              </a:rPr>
              <a:t> </a:t>
            </a:r>
            <a:r>
              <a:rPr lang="en-US" i="1" smtClean="0">
                <a:latin typeface="Times New Roman" panose="02020603050405020304" pitchFamily="18" charset="0"/>
                <a:ea typeface="Arial" panose="020B0604020202020204" pitchFamily="34" charset="0"/>
                <a:cs typeface="Times New Roman" panose="02020603050405020304" pitchFamily="18" charset="0"/>
              </a:rPr>
              <a:t>   </a:t>
            </a:r>
            <a:r>
              <a:rPr lang="vi-VN" i="1" smtClean="0">
                <a:latin typeface="Times New Roman" panose="02020603050405020304" pitchFamily="18" charset="0"/>
                <a:ea typeface="Arial" panose="020B0604020202020204" pitchFamily="34" charset="0"/>
                <a:cs typeface="Times New Roman" panose="02020603050405020304" pitchFamily="18" charset="0"/>
              </a:rPr>
              <a:t>CH1</a:t>
            </a:r>
            <a:r>
              <a:rPr lang="en-US" i="1" smtClean="0">
                <a:latin typeface="Times New Roman" panose="02020603050405020304" pitchFamily="18" charset="0"/>
                <a:ea typeface="Arial" panose="020B0604020202020204" pitchFamily="34" charset="0"/>
                <a:cs typeface="Times New Roman" panose="02020603050405020304" pitchFamily="18" charset="0"/>
              </a:rPr>
              <a:t> 	              Mssv: </a:t>
            </a:r>
            <a:r>
              <a:rPr lang="vi-VN" i="1" smtClean="0">
                <a:latin typeface="Times New Roman" panose="02020603050405020304" pitchFamily="18" charset="0"/>
                <a:ea typeface="Arial" panose="020B0604020202020204" pitchFamily="34" charset="0"/>
                <a:cs typeface="Times New Roman" panose="02020603050405020304" pitchFamily="18" charset="0"/>
              </a:rPr>
              <a:t>2019095	     </a:t>
            </a:r>
            <a:endParaRPr lang="en-US" i="1" smtClean="0">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Lương Thị Hương Thoa</a:t>
            </a:r>
            <a:r>
              <a:rPr lang="en-US" i="1">
                <a:latin typeface="Times New Roman" panose="02020603050405020304" pitchFamily="18" charset="0"/>
                <a:ea typeface="Arial" panose="020B0604020202020204" pitchFamily="34" charset="0"/>
                <a:cs typeface="Times New Roman" panose="02020603050405020304" pitchFamily="18" charset="0"/>
              </a:rPr>
              <a:t> </a:t>
            </a:r>
            <a:r>
              <a:rPr lang="en-US" i="1">
                <a:latin typeface="Times New Roman" panose="02020603050405020304" pitchFamily="18" charset="0"/>
                <a:ea typeface="Arial" panose="020B0604020202020204" pitchFamily="34" charset="0"/>
                <a:cs typeface="Times New Roman" panose="02020603050405020304" pitchFamily="18" charset="0"/>
              </a:rPr>
              <a:t> </a:t>
            </a:r>
            <a:r>
              <a:rPr lang="vi-VN" i="1" smtClean="0">
                <a:latin typeface="Times New Roman" panose="02020603050405020304" pitchFamily="18" charset="0"/>
                <a:ea typeface="Arial" panose="020B0604020202020204" pitchFamily="34" charset="0"/>
                <a:cs typeface="Times New Roman" panose="02020603050405020304" pitchFamily="18" charset="0"/>
              </a:rPr>
              <a:t>CH1</a:t>
            </a:r>
            <a:r>
              <a:rPr lang="en-US" i="1" smtClean="0">
                <a:latin typeface="Times New Roman" panose="02020603050405020304" pitchFamily="18" charset="0"/>
                <a:ea typeface="Arial" panose="020B0604020202020204" pitchFamily="34" charset="0"/>
                <a:cs typeface="Times New Roman" panose="02020603050405020304" pitchFamily="18" charset="0"/>
              </a:rPr>
              <a:t>	              Mssv: </a:t>
            </a:r>
            <a:r>
              <a:rPr lang="vi-VN" i="1" smtClean="0">
                <a:latin typeface="Times New Roman" panose="02020603050405020304" pitchFamily="18" charset="0"/>
                <a:ea typeface="Arial" panose="020B0604020202020204" pitchFamily="34" charset="0"/>
                <a:cs typeface="Times New Roman" panose="02020603050405020304" pitchFamily="18" charset="0"/>
              </a:rPr>
              <a:t>20191106</a:t>
            </a:r>
            <a:endParaRPr lang="en-US" i="1" smtClean="0">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en-US" i="1" smtClean="0">
                <a:latin typeface="Times New Roman" panose="02020603050405020304" pitchFamily="18" charset="0"/>
                <a:ea typeface="Arial" panose="020B0604020202020204" pitchFamily="34" charset="0"/>
                <a:cs typeface="Times New Roman" panose="02020603050405020304" pitchFamily="18" charset="0"/>
              </a:rPr>
              <a:t>Lê Thị Nhung 	    CH1                  Mssv: 20180890 </a:t>
            </a:r>
            <a:endParaRPr lang="en-US" i="1">
              <a:latin typeface="Times New Roman" panose="02020603050405020304" pitchFamily="18" charset="0"/>
              <a:cs typeface="Times New Roman" panose="02020603050405020304" pitchFamily="18" charset="0"/>
            </a:endParaRPr>
          </a:p>
        </p:txBody>
      </p:sp>
      <p:pic>
        <p:nvPicPr>
          <p:cNvPr id="3" name="Picture 2" descr="ĐH Bách khoa Hà Nội: Sinh viên có thể mặc đẹp lên lớp nhưng không được hở  hang | Việt Nam Mới"/>
          <p:cNvPicPr/>
          <p:nvPr/>
        </p:nvPicPr>
        <p:blipFill>
          <a:blip r:embed="rId2">
            <a:extLst>
              <a:ext uri="{28A0092B-C50C-407E-A947-70E740481C1C}">
                <a14:useLocalDpi xmlns:a14="http://schemas.microsoft.com/office/drawing/2010/main" val="0"/>
              </a:ext>
            </a:extLst>
          </a:blip>
          <a:srcRect/>
          <a:stretch>
            <a:fillRect/>
          </a:stretch>
        </p:blipFill>
        <p:spPr bwMode="auto">
          <a:xfrm>
            <a:off x="1579889" y="1722268"/>
            <a:ext cx="4927443" cy="5135732"/>
          </a:xfrm>
          <a:prstGeom prst="rect">
            <a:avLst/>
          </a:prstGeom>
          <a:noFill/>
          <a:ln>
            <a:noFill/>
          </a:ln>
        </p:spPr>
      </p:pic>
    </p:spTree>
    <p:extLst>
      <p:ext uri="{BB962C8B-B14F-4D97-AF65-F5344CB8AC3E}">
        <p14:creationId xmlns:p14="http://schemas.microsoft.com/office/powerpoint/2010/main" val="1712978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F61-F949-4C8B-9FB1-0DED8E088C53}"/>
              </a:ext>
            </a:extLst>
          </p:cNvPr>
          <p:cNvSpPr>
            <a:spLocks noGrp="1"/>
          </p:cNvSpPr>
          <p:nvPr>
            <p:ph type="title"/>
          </p:nvPr>
        </p:nvSpPr>
        <p:spPr>
          <a:xfrm>
            <a:off x="474666" y="487433"/>
            <a:ext cx="4249006" cy="1325563"/>
          </a:xfrm>
        </p:spPr>
        <p:txBody>
          <a:bodyPr vert="horz" lIns="91440" tIns="45720" rIns="91440" bIns="45720" rtlCol="0">
            <a:normAutofit/>
          </a:bodyPr>
          <a:lstStyle/>
          <a:p>
            <a:endParaRPr lang="en-US" kern="1200" dirty="0">
              <a:latin typeface="+mj-lt"/>
              <a:ea typeface="+mj-ea"/>
              <a:cs typeface="+mj-cs"/>
            </a:endParaRPr>
          </a:p>
        </p:txBody>
      </p:sp>
      <p:sp>
        <p:nvSpPr>
          <p:cNvPr id="1030" name="Content Placeholder 1029">
            <a:extLst>
              <a:ext uri="{FF2B5EF4-FFF2-40B4-BE49-F238E27FC236}">
                <a16:creationId xmlns:a16="http://schemas.microsoft.com/office/drawing/2014/main" id="{357181F1-C997-436C-BF04-67689BB9BB32}"/>
              </a:ext>
            </a:extLst>
          </p:cNvPr>
          <p:cNvSpPr>
            <a:spLocks noGrp="1"/>
          </p:cNvSpPr>
          <p:nvPr>
            <p:ph idx="1"/>
          </p:nvPr>
        </p:nvSpPr>
        <p:spPr>
          <a:xfrm>
            <a:off x="897514" y="2069342"/>
            <a:ext cx="4245428" cy="3181684"/>
          </a:xfrm>
        </p:spPr>
        <p:txBody>
          <a:bodyPr anchor="t">
            <a:normAutofit/>
          </a:bodyPr>
          <a:lstStyle/>
          <a:p>
            <a:pPr marL="0" marR="0">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chìa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đoàn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thừa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thừa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đẹp</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p>
        </p:txBody>
      </p:sp>
      <p:sp>
        <p:nvSpPr>
          <p:cNvPr id="192" name="Freeform: Shape 191">
            <a:extLst>
              <a:ext uri="{FF2B5EF4-FFF2-40B4-BE49-F238E27FC236}">
                <a16:creationId xmlns:a16="http://schemas.microsoft.com/office/drawing/2014/main" id="{A86541C6-61B1-4DAA-B57A-EAF3F24F04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group of people standing in front of a computer&#10;&#10;Description automatically generated">
            <a:extLst>
              <a:ext uri="{FF2B5EF4-FFF2-40B4-BE49-F238E27FC236}">
                <a16:creationId xmlns:a16="http://schemas.microsoft.com/office/drawing/2014/main" id="{359AE0FC-D6F4-4CD6-A706-89CA2091082D}"/>
              </a:ext>
            </a:extLst>
          </p:cNvPr>
          <p:cNvPicPr/>
          <p:nvPr/>
        </p:nvPicPr>
        <p:blipFill rotWithShape="1">
          <a:blip r:embed="rId2">
            <a:extLst>
              <a:ext uri="{28A0092B-C50C-407E-A947-70E740481C1C}">
                <a14:useLocalDpi xmlns:a14="http://schemas.microsoft.com/office/drawing/2010/main" val="0"/>
              </a:ext>
            </a:extLst>
          </a:blip>
          <a:srcRect t="7899" b="22004"/>
          <a:stretch/>
        </p:blipFill>
        <p:spPr bwMode="auto">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p:spPr>
      </p:pic>
      <p:sp>
        <p:nvSpPr>
          <p:cNvPr id="193" name="Freeform: Shape 192">
            <a:extLst>
              <a:ext uri="{FF2B5EF4-FFF2-40B4-BE49-F238E27FC236}">
                <a16:creationId xmlns:a16="http://schemas.microsoft.com/office/drawing/2014/main" id="{71750011-2006-46BB-AFDE-C6E4617523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A group of people standing in front of a sign&#10;&#10;Description automatically generated">
            <a:extLst>
              <a:ext uri="{FF2B5EF4-FFF2-40B4-BE49-F238E27FC236}">
                <a16:creationId xmlns:a16="http://schemas.microsoft.com/office/drawing/2014/main" id="{53278F3C-13E0-44FA-BA93-59BD5F8DD8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479"/>
          <a:stretch/>
        </p:blipFill>
        <p:spPr bwMode="auto">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3857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0">
                                            <p:txEl>
                                              <p:pRg st="1" end="1"/>
                                            </p:txEl>
                                          </p:spTgt>
                                        </p:tgtEl>
                                        <p:attrNameLst>
                                          <p:attrName>style.visibility</p:attrName>
                                        </p:attrNameLst>
                                      </p:cBhvr>
                                      <p:to>
                                        <p:strVal val="visible"/>
                                      </p:to>
                                    </p:set>
                                    <p:animEffect transition="in" filter="fade">
                                      <p:cBhvr>
                                        <p:cTn id="7" dur="1000"/>
                                        <p:tgtEl>
                                          <p:spTgt spid="1030">
                                            <p:txEl>
                                              <p:pRg st="1" end="1"/>
                                            </p:txEl>
                                          </p:spTgt>
                                        </p:tgtEl>
                                      </p:cBhvr>
                                    </p:animEffect>
                                    <p:anim calcmode="lin" valueType="num">
                                      <p:cBhvr>
                                        <p:cTn id="8" dur="1000" fill="hold"/>
                                        <p:tgtEl>
                                          <p:spTgt spid="103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3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30">
                                            <p:txEl>
                                              <p:pRg st="2" end="2"/>
                                            </p:txEl>
                                          </p:spTgt>
                                        </p:tgtEl>
                                        <p:attrNameLst>
                                          <p:attrName>style.visibility</p:attrName>
                                        </p:attrNameLst>
                                      </p:cBhvr>
                                      <p:to>
                                        <p:strVal val="visible"/>
                                      </p:to>
                                    </p:set>
                                    <p:animEffect transition="in" filter="fade">
                                      <p:cBhvr>
                                        <p:cTn id="12" dur="1000"/>
                                        <p:tgtEl>
                                          <p:spTgt spid="1030">
                                            <p:txEl>
                                              <p:pRg st="2" end="2"/>
                                            </p:txEl>
                                          </p:spTgt>
                                        </p:tgtEl>
                                      </p:cBhvr>
                                    </p:animEffect>
                                    <p:anim calcmode="lin" valueType="num">
                                      <p:cBhvr>
                                        <p:cTn id="13" dur="1000" fill="hold"/>
                                        <p:tgtEl>
                                          <p:spTgt spid="103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3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663-43B1-40B1-A43A-D5DC40488A9E}"/>
              </a:ext>
            </a:extLst>
          </p:cNvPr>
          <p:cNvSpPr>
            <a:spLocks noGrp="1"/>
          </p:cNvSpPr>
          <p:nvPr>
            <p:ph type="title"/>
          </p:nvPr>
        </p:nvSpPr>
        <p:spPr>
          <a:xfrm>
            <a:off x="714375" y="2407285"/>
            <a:ext cx="10515600" cy="1325563"/>
          </a:xfrm>
        </p:spPr>
        <p:txBody>
          <a:bodyPr>
            <a:noAutofit/>
          </a:bodyPr>
          <a:lstStyle/>
          <a:p>
            <a:pPr algn="ctr"/>
            <a:r>
              <a:rPr lang="en-US" sz="4000" b="1" dirty="0">
                <a:latin typeface="Times New Roman" panose="02020603050405020304" pitchFamily="18" charset="0"/>
                <a:cs typeface="Times New Roman" panose="02020603050405020304" pitchFamily="18" charset="0"/>
              </a:rPr>
              <a:t/>
            </a:r>
            <a:br>
              <a:rPr lang="en-US" sz="4000" b="1" dirty="0">
                <a:latin typeface="Times New Roman" panose="02020603050405020304" pitchFamily="18" charset="0"/>
                <a:cs typeface="Times New Roman" panose="02020603050405020304" pitchFamily="18" charset="0"/>
              </a:rPr>
            </a:br>
            <a:r>
              <a:rPr lang="vi-VN" sz="4000" b="1" dirty="0">
                <a:latin typeface="Times New Roman" panose="02020603050405020304" pitchFamily="18" charset="0"/>
                <a:cs typeface="Times New Roman" panose="02020603050405020304" pitchFamily="18" charset="0"/>
              </a:rPr>
              <a:t>Sinh viên Đại học Bách Khoa Hà Nội thường xuyên tham gia vào các câu lạc bộ (CLB) chuyên môn, CLB sở thích, năng khiếu, CLB tình nguyện,... hoạt động ở nhiều lĩnh vực khác nhau. </a:t>
            </a:r>
            <a:r>
              <a:rPr lang="en-US" sz="4000" b="1" dirty="0" err="1">
                <a:latin typeface="Times New Roman" panose="02020603050405020304" pitchFamily="18" charset="0"/>
                <a:cs typeface="Times New Roman" panose="02020603050405020304" pitchFamily="18" charset="0"/>
              </a:rPr>
              <a:t>Ngoài</a:t>
            </a:r>
            <a:r>
              <a:rPr lang="en-US" sz="4000" b="1" dirty="0">
                <a:latin typeface="Times New Roman" panose="02020603050405020304" pitchFamily="18" charset="0"/>
                <a:cs typeface="Times New Roman" panose="02020603050405020304" pitchFamily="18" charset="0"/>
              </a:rPr>
              <a:t> ra, </a:t>
            </a:r>
            <a:r>
              <a:rPr lang="en-US" sz="4000" b="1" dirty="0" err="1">
                <a:latin typeface="Times New Roman" panose="02020603050405020304" pitchFamily="18" charset="0"/>
                <a:cs typeface="Times New Roman" panose="02020603050405020304" pitchFamily="18" charset="0"/>
              </a:rPr>
              <a:t>nhiều</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bạn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trẻ</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còn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tham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gia</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các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dự</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án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lớn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nhỏ</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với</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mục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tiêu</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cụ</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thể</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thực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tiễn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đem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lại</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lợi</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ích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trực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tiếp</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cho</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cộng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đồng</a:t>
            </a:r>
            <a:r>
              <a:rPr lang="en-US" sz="4000" b="1" cap="small" dirty="0">
                <a:latin typeface="Times New Roman" panose="02020603050405020304" pitchFamily="18" charset="0"/>
                <a:cs typeface="Times New Roman" panose="02020603050405020304" pitchFamily="18" charset="0"/>
              </a:rPr>
              <a:t>.</a:t>
            </a:r>
            <a:r>
              <a:rPr lang="en-US" sz="4000" b="1" dirty="0">
                <a:latin typeface="Times New Roman" panose="02020603050405020304" pitchFamily="18" charset="0"/>
                <a:cs typeface="Times New Roman" panose="02020603050405020304" pitchFamily="18" charset="0"/>
              </a:rPr>
              <a:t/>
            </a:r>
            <a:br>
              <a:rPr lang="en-US" sz="4000" b="1" dirty="0">
                <a:latin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BCEF0A-48D8-4A9E-8445-E7D7F23C4F9D}"/>
              </a:ext>
            </a:extLst>
          </p:cNvPr>
          <p:cNvSpPr>
            <a:spLocks noGrp="1"/>
          </p:cNvSpPr>
          <p:nvPr>
            <p:ph idx="1"/>
          </p:nvPr>
        </p:nvSpPr>
        <p:spPr>
          <a:xfrm>
            <a:off x="838200" y="1894523"/>
            <a:ext cx="10515600" cy="4351338"/>
          </a:xfrm>
        </p:spPr>
        <p:txBody>
          <a:bodyPr/>
          <a:lstStyle/>
          <a:p>
            <a:endParaRPr lang="en-US" dirty="0"/>
          </a:p>
        </p:txBody>
      </p:sp>
    </p:spTree>
    <p:extLst>
      <p:ext uri="{BB962C8B-B14F-4D97-AF65-F5344CB8AC3E}">
        <p14:creationId xmlns:p14="http://schemas.microsoft.com/office/powerpoint/2010/main" val="29883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99CC5-0C2C-4EF7-A560-A70BD7EDF02E}"/>
              </a:ext>
            </a:extLst>
          </p:cNvPr>
          <p:cNvPicPr/>
          <p:nvPr/>
        </p:nvPicPr>
        <p:blipFill rotWithShape="1">
          <a:blip r:embed="rId2">
            <a:extLst>
              <a:ext uri="{28A0092B-C50C-407E-A947-70E740481C1C}">
                <a14:useLocalDpi xmlns:a14="http://schemas.microsoft.com/office/drawing/2010/main" val="0"/>
              </a:ext>
            </a:extLst>
          </a:blip>
          <a:srcRect l="9575" r="13764"/>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F0C435-E4BD-4BAC-8197-256E7D9FD8D1}"/>
              </a:ext>
            </a:extLst>
          </p:cNvPr>
          <p:cNvSpPr>
            <a:spLocks noGrp="1"/>
          </p:cNvSpPr>
          <p:nvPr>
            <p:ph type="title"/>
          </p:nvPr>
        </p:nvSpPr>
        <p:spPr>
          <a:xfrm>
            <a:off x="804673" y="1396289"/>
            <a:ext cx="4782458" cy="1325563"/>
          </a:xfrm>
        </p:spPr>
        <p:txBody>
          <a:bodyPr>
            <a:normAutofit/>
          </a:bodyPr>
          <a:lstStyle/>
          <a:p>
            <a:endParaRPr lang="en-US"/>
          </a:p>
        </p:txBody>
      </p:sp>
      <p:sp>
        <p:nvSpPr>
          <p:cNvPr id="3" name="Content Placeholder 2">
            <a:extLst>
              <a:ext uri="{FF2B5EF4-FFF2-40B4-BE49-F238E27FC236}">
                <a16:creationId xmlns:a16="http://schemas.microsoft.com/office/drawing/2014/main" id="{881017F9-9377-430A-8B1C-33C58F1E3511}"/>
              </a:ext>
            </a:extLst>
          </p:cNvPr>
          <p:cNvSpPr>
            <a:spLocks noGrp="1"/>
          </p:cNvSpPr>
          <p:nvPr>
            <p:ph idx="1"/>
          </p:nvPr>
        </p:nvSpPr>
        <p:spPr>
          <a:xfrm>
            <a:off x="804672" y="538480"/>
            <a:ext cx="4782458" cy="5515186"/>
          </a:xfrm>
        </p:spPr>
        <p:txBody>
          <a:bodyPr anchor="t">
            <a:normAutofit/>
          </a:bodyPr>
          <a:lstStyle/>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tầm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cốt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lõi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đắn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tiễn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en-US" sz="1800" dirty="0">
                <a:effectLst/>
                <a:latin typeface="Times New Roman" panose="02020603050405020304" pitchFamily="18" charset="0"/>
                <a:ea typeface="Calibri" panose="020F0502020204030204" pitchFamily="34" charset="0"/>
              </a:rPr>
              <a:t>a. </a:t>
            </a:r>
            <a:r>
              <a:rPr lang="en-US" sz="1800" dirty="0" err="1">
                <a:effectLst/>
                <a:latin typeface="Times New Roman" panose="02020603050405020304" pitchFamily="18" charset="0"/>
                <a:ea typeface="Calibri" panose="020F0502020204030204" pitchFamily="34" charset="0"/>
              </a:rPr>
              <a:t>Sinh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Bách</a:t>
            </a:r>
            <a:r>
              <a:rPr lang="en-US" sz="1800" dirty="0">
                <a:effectLst/>
                <a:latin typeface="Times New Roman" panose="02020603050405020304" pitchFamily="18" charset="0"/>
                <a:ea typeface="Calibri" panose="020F0502020204030204" pitchFamily="34" charset="0"/>
              </a:rPr>
              <a:t> Khoa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ngừng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dồi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thuyết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a:t>
            </a:r>
            <a:r>
              <a:rPr lang="vi-VN" sz="1800" dirty="0">
                <a:effectLst/>
                <a:latin typeface="Times New Roman" panose="02020603050405020304" pitchFamily="18" charset="0"/>
                <a:ea typeface="Calibri" panose="020F0502020204030204" pitchFamily="34" charset="0"/>
              </a:rPr>
              <a:t> tiếp thu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nghi</a:t>
            </a:r>
            <a:r>
              <a:rPr lang="vi-VN" sz="1800" dirty="0">
                <a:effectLst/>
                <a:latin typeface="Times New Roman" panose="02020603050405020304" pitchFamily="18" charset="0"/>
                <a:ea typeface="Calibri" panose="020F0502020204030204" pitchFamily="34" charset="0"/>
              </a:rPr>
              <a:t>ệ</a:t>
            </a:r>
            <a:r>
              <a:rPr lang="en-US" sz="1800" dirty="0">
                <a:effectLst/>
                <a:latin typeface="Times New Roman" panose="02020603050405020304" pitchFamily="18" charset="0"/>
                <a:ea typeface="Calibri" panose="020F0502020204030204" pitchFamily="34" charset="0"/>
              </a:rPr>
              <a:t>m</a:t>
            </a:r>
            <a:r>
              <a:rPr lang="vi-VN" sz="1800" dirty="0">
                <a:effectLst/>
                <a:latin typeface="Times New Roman" panose="02020603050405020304" pitchFamily="18" charset="0"/>
                <a:ea typeface="Calibri" panose="020F0502020204030204" pitchFamily="34" charset="0"/>
              </a:rPr>
              <a:t> 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lai</a:t>
            </a:r>
            <a:r>
              <a:rPr lang="en-US" sz="1800" dirty="0">
                <a:effectLst/>
                <a:latin typeface="Times New Roman" panose="02020603050405020304" pitchFamily="18" charset="0"/>
                <a:ea typeface="Calibri" panose="020F0502020204030204" pitchFamily="34" charset="0"/>
              </a:rPr>
              <a:t>,... qua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tham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cứu</a:t>
            </a:r>
            <a:r>
              <a:rPr lang="en-US" sz="1800" dirty="0">
                <a:effectLst/>
                <a:latin typeface="Times New Roman" panose="02020603050405020304" pitchFamily="18" charset="0"/>
                <a:ea typeface="Calibri" panose="020F0502020204030204" pitchFamily="34" charset="0"/>
              </a:rPr>
              <a:t> khoa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tổ</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chức</a:t>
            </a:r>
            <a:r>
              <a:rPr lang="en-US" sz="1800" dirty="0">
                <a:effectLst/>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0675172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xEl>
                                              <p:pRg st="0" end="0"/>
                                            </p:txEl>
                                          </p:spTgt>
                                        </p:tgtEl>
                                        <p:attrNameLst>
                                          <p:attrName>r</p:attrName>
                                        </p:attrNameLst>
                                      </p:cBhvr>
                                    </p:animRot>
                                    <p:animRot by="-240000">
                                      <p:cBhvr>
                                        <p:cTn id="7" dur="200" fill="hold">
                                          <p:stCondLst>
                                            <p:cond delay="200"/>
                                          </p:stCondLst>
                                        </p:cTn>
                                        <p:tgtEl>
                                          <p:spTgt spid="3">
                                            <p:txEl>
                                              <p:pRg st="0" end="0"/>
                                            </p:txEl>
                                          </p:spTgt>
                                        </p:tgtEl>
                                        <p:attrNameLst>
                                          <p:attrName>r</p:attrName>
                                        </p:attrNameLst>
                                      </p:cBhvr>
                                    </p:animRot>
                                    <p:animRot by="240000">
                                      <p:cBhvr>
                                        <p:cTn id="8" dur="200" fill="hold">
                                          <p:stCondLst>
                                            <p:cond delay="400"/>
                                          </p:stCondLst>
                                        </p:cTn>
                                        <p:tgtEl>
                                          <p:spTgt spid="3">
                                            <p:txEl>
                                              <p:pRg st="0" end="0"/>
                                            </p:txEl>
                                          </p:spTgt>
                                        </p:tgtEl>
                                        <p:attrNameLst>
                                          <p:attrName>r</p:attrName>
                                        </p:attrNameLst>
                                      </p:cBhvr>
                                    </p:animRot>
                                    <p:animRot by="-240000">
                                      <p:cBhvr>
                                        <p:cTn id="9" dur="200" fill="hold">
                                          <p:stCondLst>
                                            <p:cond delay="600"/>
                                          </p:stCondLst>
                                        </p:cTn>
                                        <p:tgtEl>
                                          <p:spTgt spid="3">
                                            <p:txEl>
                                              <p:pRg st="0" end="0"/>
                                            </p:txEl>
                                          </p:spTgt>
                                        </p:tgtEl>
                                        <p:attrNameLst>
                                          <p:attrName>r</p:attrName>
                                        </p:attrNameLst>
                                      </p:cBhvr>
                                    </p:animRot>
                                    <p:animRot by="120000">
                                      <p:cBhvr>
                                        <p:cTn id="10" dur="200" fill="hold">
                                          <p:stCondLst>
                                            <p:cond delay="800"/>
                                          </p:stCondLst>
                                        </p:cTn>
                                        <p:tgtEl>
                                          <p:spTgt spid="3">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3">
                                            <p:txEl>
                                              <p:pRg st="1" end="1"/>
                                            </p:txEl>
                                          </p:spTgt>
                                        </p:tgtEl>
                                        <p:attrNameLst>
                                          <p:attrName>r</p:attrName>
                                        </p:attrNameLst>
                                      </p:cBhvr>
                                    </p:animRot>
                                    <p:animRot by="-240000">
                                      <p:cBhvr>
                                        <p:cTn id="13" dur="200" fill="hold">
                                          <p:stCondLst>
                                            <p:cond delay="200"/>
                                          </p:stCondLst>
                                        </p:cTn>
                                        <p:tgtEl>
                                          <p:spTgt spid="3">
                                            <p:txEl>
                                              <p:pRg st="1" end="1"/>
                                            </p:txEl>
                                          </p:spTgt>
                                        </p:tgtEl>
                                        <p:attrNameLst>
                                          <p:attrName>r</p:attrName>
                                        </p:attrNameLst>
                                      </p:cBhvr>
                                    </p:animRot>
                                    <p:animRot by="240000">
                                      <p:cBhvr>
                                        <p:cTn id="14" dur="200" fill="hold">
                                          <p:stCondLst>
                                            <p:cond delay="400"/>
                                          </p:stCondLst>
                                        </p:cTn>
                                        <p:tgtEl>
                                          <p:spTgt spid="3">
                                            <p:txEl>
                                              <p:pRg st="1" end="1"/>
                                            </p:txEl>
                                          </p:spTgt>
                                        </p:tgtEl>
                                        <p:attrNameLst>
                                          <p:attrName>r</p:attrName>
                                        </p:attrNameLst>
                                      </p:cBhvr>
                                    </p:animRot>
                                    <p:animRot by="-240000">
                                      <p:cBhvr>
                                        <p:cTn id="15" dur="200" fill="hold">
                                          <p:stCondLst>
                                            <p:cond delay="600"/>
                                          </p:stCondLst>
                                        </p:cTn>
                                        <p:tgtEl>
                                          <p:spTgt spid="3">
                                            <p:txEl>
                                              <p:pRg st="1" end="1"/>
                                            </p:txEl>
                                          </p:spTgt>
                                        </p:tgtEl>
                                        <p:attrNameLst>
                                          <p:attrName>r</p:attrName>
                                        </p:attrNameLst>
                                      </p:cBhvr>
                                    </p:animRot>
                                    <p:animRot by="120000">
                                      <p:cBhvr>
                                        <p:cTn id="16" dur="200" fill="hold">
                                          <p:stCondLst>
                                            <p:cond delay="800"/>
                                          </p:stCondLst>
                                        </p:cTn>
                                        <p:tgtEl>
                                          <p:spTgt spid="3">
                                            <p:txEl>
                                              <p:pRg st="1" end="1"/>
                                            </p:txEl>
                                          </p:spTgt>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3">
                                            <p:txEl>
                                              <p:pRg st="2" end="2"/>
                                            </p:txEl>
                                          </p:spTgt>
                                        </p:tgtEl>
                                        <p:attrNameLst>
                                          <p:attrName>r</p:attrName>
                                        </p:attrNameLst>
                                      </p:cBhvr>
                                    </p:animRot>
                                    <p:animRot by="-240000">
                                      <p:cBhvr>
                                        <p:cTn id="19" dur="200" fill="hold">
                                          <p:stCondLst>
                                            <p:cond delay="200"/>
                                          </p:stCondLst>
                                        </p:cTn>
                                        <p:tgtEl>
                                          <p:spTgt spid="3">
                                            <p:txEl>
                                              <p:pRg st="2" end="2"/>
                                            </p:txEl>
                                          </p:spTgt>
                                        </p:tgtEl>
                                        <p:attrNameLst>
                                          <p:attrName>r</p:attrName>
                                        </p:attrNameLst>
                                      </p:cBhvr>
                                    </p:animRot>
                                    <p:animRot by="240000">
                                      <p:cBhvr>
                                        <p:cTn id="20" dur="200" fill="hold">
                                          <p:stCondLst>
                                            <p:cond delay="400"/>
                                          </p:stCondLst>
                                        </p:cTn>
                                        <p:tgtEl>
                                          <p:spTgt spid="3">
                                            <p:txEl>
                                              <p:pRg st="2" end="2"/>
                                            </p:txEl>
                                          </p:spTgt>
                                        </p:tgtEl>
                                        <p:attrNameLst>
                                          <p:attrName>r</p:attrName>
                                        </p:attrNameLst>
                                      </p:cBhvr>
                                    </p:animRot>
                                    <p:animRot by="-240000">
                                      <p:cBhvr>
                                        <p:cTn id="21" dur="200" fill="hold">
                                          <p:stCondLst>
                                            <p:cond delay="600"/>
                                          </p:stCondLst>
                                        </p:cTn>
                                        <p:tgtEl>
                                          <p:spTgt spid="3">
                                            <p:txEl>
                                              <p:pRg st="2" end="2"/>
                                            </p:txEl>
                                          </p:spTgt>
                                        </p:tgtEl>
                                        <p:attrNameLst>
                                          <p:attrName>r</p:attrName>
                                        </p:attrNameLst>
                                      </p:cBhvr>
                                    </p:animRot>
                                    <p:animRot by="120000">
                                      <p:cBhvr>
                                        <p:cTn id="22" dur="200" fill="hold">
                                          <p:stCondLst>
                                            <p:cond delay="800"/>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1C66-8387-4E29-A812-5E67AE77BE1D}"/>
              </a:ext>
            </a:extLst>
          </p:cNvPr>
          <p:cNvSpPr>
            <a:spLocks noGrp="1"/>
          </p:cNvSpPr>
          <p:nvPr>
            <p:ph type="title"/>
          </p:nvPr>
        </p:nvSpPr>
        <p:spPr>
          <a:xfrm>
            <a:off x="634175" y="4381503"/>
            <a:ext cx="10923638" cy="1787932"/>
          </a:xfrm>
        </p:spPr>
        <p:txBody>
          <a:bodyPr vert="horz" lIns="91440" tIns="45720" rIns="91440" bIns="45720" rtlCol="0" anchor="b">
            <a:noAutofit/>
          </a:bodyPr>
          <a:lstStyle/>
          <a:p>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khoa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Nghiên cứu khoa học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NCKH)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SV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Ðặt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ngành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lĩnh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NCKH,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đẩy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NCKH,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tỏa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sâu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SV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lĩnh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br>
              <a:rPr lang="en-US" sz="20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000" kern="1200" dirty="0">
              <a:latin typeface="+mj-lt"/>
              <a:ea typeface="+mj-ea"/>
              <a:cs typeface="+mj-cs"/>
            </a:endParaRPr>
          </a:p>
        </p:txBody>
      </p:sp>
      <p:pic>
        <p:nvPicPr>
          <p:cNvPr id="4" name="Picture 3" descr="A group of people standing in a room&#10;&#10;Description automatically generated">
            <a:extLst>
              <a:ext uri="{FF2B5EF4-FFF2-40B4-BE49-F238E27FC236}">
                <a16:creationId xmlns:a16="http://schemas.microsoft.com/office/drawing/2014/main" id="{D3E0CD57-41B5-4AA5-B340-464999291EF4}"/>
              </a:ext>
            </a:extLst>
          </p:cNvPr>
          <p:cNvPicPr>
            <a:picLocks noChangeAspect="1"/>
          </p:cNvPicPr>
          <p:nvPr/>
        </p:nvPicPr>
        <p:blipFill rotWithShape="1">
          <a:blip r:embed="rId2"/>
          <a:srcRect t="3260" r="3" b="3"/>
          <a:stretch/>
        </p:blipFill>
        <p:spPr>
          <a:xfrm>
            <a:off x="20" y="10"/>
            <a:ext cx="6095974" cy="4252522"/>
          </a:xfrm>
          <a:prstGeom prst="rect">
            <a:avLst/>
          </a:prstGeom>
        </p:spPr>
      </p:pic>
      <p:pic>
        <p:nvPicPr>
          <p:cNvPr id="5" name="Content Placeholder 4" descr="A group of people posing for the camera&#10;&#10;Description automatically generated">
            <a:extLst>
              <a:ext uri="{FF2B5EF4-FFF2-40B4-BE49-F238E27FC236}">
                <a16:creationId xmlns:a16="http://schemas.microsoft.com/office/drawing/2014/main" id="{E753FE21-AEF6-4FFA-A297-CC2300BCCC21}"/>
              </a:ext>
            </a:extLst>
          </p:cNvPr>
          <p:cNvPicPr>
            <a:picLocks noGrp="1" noChangeAspect="1"/>
          </p:cNvPicPr>
          <p:nvPr>
            <p:ph idx="1"/>
          </p:nvPr>
        </p:nvPicPr>
        <p:blipFill rotWithShape="1">
          <a:blip r:embed="rId3"/>
          <a:srcRect l="7913" r="-3" b="-3"/>
          <a:stretch/>
        </p:blipFill>
        <p:spPr>
          <a:xfrm>
            <a:off x="6095999" y="-681"/>
            <a:ext cx="6096001" cy="4253215"/>
          </a:xfrm>
          <a:prstGeom prst="rect">
            <a:avLst/>
          </a:prstGeom>
        </p:spPr>
      </p:pic>
      <p:cxnSp>
        <p:nvCxnSpPr>
          <p:cNvPr id="10" name="Straight Connector 9">
            <a:extLst>
              <a:ext uri="{FF2B5EF4-FFF2-40B4-BE49-F238E27FC236}">
                <a16:creationId xmlns:a16="http://schemas.microsoft.com/office/drawing/2014/main" id="{EBAD6A72-88E8-42F7-88B9-CAF744536BE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00968E-0A99-46C4-A9B2-6A63AC66F4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51677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52985E-2553-471E-82AA-5ED7A32989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67A856-4F76-421A-9A82-69C88254B881}"/>
              </a:ext>
            </a:extLst>
          </p:cNvPr>
          <p:cNvSpPr>
            <a:spLocks noGrp="1"/>
          </p:cNvSpPr>
          <p:nvPr>
            <p:ph type="title"/>
          </p:nvPr>
        </p:nvSpPr>
        <p:spPr>
          <a:xfrm>
            <a:off x="649270" y="322666"/>
            <a:ext cx="3885141" cy="1874521"/>
          </a:xfrm>
        </p:spPr>
        <p:txBody>
          <a:bodyPr>
            <a:noAutofit/>
          </a:bodyPr>
          <a:lstStyle/>
          <a:p>
            <a:pPr marL="0" marR="0">
              <a:spcBef>
                <a:spcPts val="0"/>
              </a:spcBef>
              <a:spcAft>
                <a:spcPts val="8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r>
            <a:b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Bách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cực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nhằm</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nâng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thân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tình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nguyện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Bách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luôn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tình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nguyện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800" b="1" dirty="0">
              <a:solidFill>
                <a:schemeClr val="bg1"/>
              </a:solidFill>
            </a:endParaRPr>
          </a:p>
        </p:txBody>
      </p:sp>
      <p:cxnSp>
        <p:nvCxnSpPr>
          <p:cNvPr id="14" name="Straight Connector 13">
            <a:extLst>
              <a:ext uri="{FF2B5EF4-FFF2-40B4-BE49-F238E27FC236}">
                <a16:creationId xmlns:a16="http://schemas.microsoft.com/office/drawing/2014/main" id="{DAE3ABC6-4042-4293-A7DF-F01181363B7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4BDA487-36B7-4557-9CB4-E94F7A3C0A2F}"/>
              </a:ext>
            </a:extLst>
          </p:cNvPr>
          <p:cNvSpPr>
            <a:spLocks noGrp="1"/>
          </p:cNvSpPr>
          <p:nvPr>
            <p:ph idx="1"/>
          </p:nvPr>
        </p:nvSpPr>
        <p:spPr>
          <a:xfrm>
            <a:off x="4790374" y="322666"/>
            <a:ext cx="6764884" cy="1844255"/>
          </a:xfrm>
        </p:spPr>
        <p:txBody>
          <a:bodyPr anchor="ctr">
            <a:normAutofit/>
          </a:bodyPr>
          <a:lstStyle/>
          <a:p>
            <a:r>
              <a:rPr lang="en-US" sz="1800" b="1" dirty="0" err="1">
                <a:solidFill>
                  <a:schemeClr val="bg1"/>
                </a:solidFill>
                <a:effectLst/>
                <a:latin typeface="Times New Roman" panose="02020603050405020304" pitchFamily="18" charset="0"/>
                <a:ea typeface="Calibri" panose="020F0502020204030204" pitchFamily="34" charset="0"/>
              </a:rPr>
              <a:t>Bên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cạnh</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đó</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sinh</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viên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Bách</a:t>
            </a:r>
            <a:r>
              <a:rPr lang="en-US" sz="1800" b="1" dirty="0">
                <a:solidFill>
                  <a:schemeClr val="bg1"/>
                </a:solidFill>
                <a:effectLst/>
                <a:latin typeface="Times New Roman" panose="02020603050405020304" pitchFamily="18" charset="0"/>
                <a:ea typeface="Calibri" panose="020F0502020204030204" pitchFamily="34" charset="0"/>
              </a:rPr>
              <a:t> Khoa </a:t>
            </a:r>
            <a:r>
              <a:rPr lang="en-US" sz="1800" b="1" dirty="0" err="1">
                <a:solidFill>
                  <a:schemeClr val="bg1"/>
                </a:solidFill>
                <a:effectLst/>
                <a:latin typeface="Times New Roman" panose="02020603050405020304" pitchFamily="18" charset="0"/>
                <a:ea typeface="Calibri" panose="020F0502020204030204" pitchFamily="34" charset="0"/>
              </a:rPr>
              <a:t>không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ngừng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thể</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hiện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các</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tài</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lẻ</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của</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bản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thân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tự</a:t>
            </a:r>
            <a:r>
              <a:rPr lang="en-US" sz="1800" b="1" dirty="0">
                <a:solidFill>
                  <a:schemeClr val="bg1"/>
                </a:solidFill>
                <a:effectLst/>
                <a:latin typeface="Times New Roman" panose="02020603050405020304" pitchFamily="18" charset="0"/>
                <a:ea typeface="Calibri" panose="020F0502020204030204" pitchFamily="34" charset="0"/>
              </a:rPr>
              <a:t> tin, </a:t>
            </a:r>
            <a:r>
              <a:rPr lang="en-US" sz="1800" b="1" dirty="0" err="1">
                <a:solidFill>
                  <a:schemeClr val="bg1"/>
                </a:solidFill>
                <a:effectLst/>
                <a:latin typeface="Times New Roman" panose="02020603050405020304" pitchFamily="18" charset="0"/>
                <a:ea typeface="Calibri" panose="020F0502020204030204" pitchFamily="34" charset="0"/>
              </a:rPr>
              <a:t>năng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động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phát</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huy</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khả</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năng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giao</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tiếp</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thuyết</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trình</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và</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hòa</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nhập</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với</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xã</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hội</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như</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tham</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gia</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các</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câu</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lạc</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bộ</a:t>
            </a:r>
            <a:r>
              <a:rPr lang="en-US" sz="1800" b="1" dirty="0">
                <a:solidFill>
                  <a:schemeClr val="bg1"/>
                </a:solidFill>
                <a:effectLst/>
                <a:latin typeface="Times New Roman" panose="02020603050405020304" pitchFamily="18" charset="0"/>
                <a:ea typeface="Calibri" panose="020F0502020204030204" pitchFamily="34" charset="0"/>
              </a:rPr>
              <a:t>: CLB </a:t>
            </a:r>
            <a:r>
              <a:rPr lang="en-US" sz="1800" b="1" dirty="0" err="1">
                <a:solidFill>
                  <a:schemeClr val="bg1"/>
                </a:solidFill>
                <a:effectLst/>
                <a:latin typeface="Times New Roman" panose="02020603050405020304" pitchFamily="18" charset="0"/>
                <a:ea typeface="Calibri" panose="020F0502020204030204" pitchFamily="34" charset="0"/>
              </a:rPr>
              <a:t>Bóng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đá</a:t>
            </a:r>
            <a:r>
              <a:rPr lang="en-US" sz="1800" b="1" dirty="0">
                <a:solidFill>
                  <a:schemeClr val="bg1"/>
                </a:solidFill>
                <a:effectLst/>
                <a:latin typeface="Times New Roman" panose="02020603050405020304" pitchFamily="18" charset="0"/>
                <a:ea typeface="Calibri" panose="020F0502020204030204" pitchFamily="34" charset="0"/>
              </a:rPr>
              <a:t>, CLB </a:t>
            </a:r>
            <a:r>
              <a:rPr lang="en-US" sz="1800" b="1" dirty="0" err="1">
                <a:solidFill>
                  <a:schemeClr val="bg1"/>
                </a:solidFill>
                <a:effectLst/>
                <a:latin typeface="Times New Roman" panose="02020603050405020304" pitchFamily="18" charset="0"/>
                <a:ea typeface="Calibri" panose="020F0502020204030204" pitchFamily="34" charset="0"/>
              </a:rPr>
              <a:t>Dân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vũ</a:t>
            </a:r>
            <a:r>
              <a:rPr lang="en-US" sz="1800" b="1" dirty="0">
                <a:solidFill>
                  <a:schemeClr val="bg1"/>
                </a:solidFill>
                <a:effectLst/>
                <a:latin typeface="Times New Roman" panose="02020603050405020304" pitchFamily="18" charset="0"/>
                <a:ea typeface="Calibri" panose="020F0502020204030204" pitchFamily="34" charset="0"/>
              </a:rPr>
              <a:t>, CLB Guitar,… do </a:t>
            </a:r>
            <a:r>
              <a:rPr lang="en-US" sz="1800" b="1" dirty="0" err="1">
                <a:solidFill>
                  <a:schemeClr val="bg1"/>
                </a:solidFill>
                <a:effectLst/>
                <a:latin typeface="Times New Roman" panose="02020603050405020304" pitchFamily="18" charset="0"/>
                <a:ea typeface="Calibri" panose="020F0502020204030204" pitchFamily="34" charset="0"/>
              </a:rPr>
              <a:t>các</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Đội</a:t>
            </a:r>
            <a:r>
              <a:rPr lang="en-US" sz="1800" b="1" dirty="0">
                <a:solidFill>
                  <a:schemeClr val="bg1"/>
                </a:solidFill>
                <a:effectLst/>
                <a:latin typeface="Times New Roman" panose="02020603050405020304" pitchFamily="18" charset="0"/>
                <a:ea typeface="Calibri" panose="020F0502020204030204" pitchFamily="34" charset="0"/>
              </a:rPr>
              <a:t> SVTN </a:t>
            </a:r>
            <a:r>
              <a:rPr lang="en-US" sz="1800" b="1" dirty="0" err="1">
                <a:solidFill>
                  <a:schemeClr val="bg1"/>
                </a:solidFill>
                <a:effectLst/>
                <a:latin typeface="Times New Roman" panose="02020603050405020304" pitchFamily="18" charset="0"/>
                <a:ea typeface="Calibri" panose="020F0502020204030204" pitchFamily="34" charset="0"/>
              </a:rPr>
              <a:t>của</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trường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và</a:t>
            </a:r>
            <a:r>
              <a:rPr lang="en-US" sz="1800" b="1" dirty="0">
                <a:solidFill>
                  <a:schemeClr val="bg1"/>
                </a:solidFill>
                <a:effectLst/>
                <a:latin typeface="Times New Roman" panose="02020603050405020304" pitchFamily="18" charset="0"/>
                <a:ea typeface="Calibri" panose="020F0502020204030204" pitchFamily="34" charset="0"/>
              </a:rPr>
              <a:t> do </a:t>
            </a:r>
            <a:r>
              <a:rPr lang="en-US" sz="1800" b="1" dirty="0" err="1">
                <a:solidFill>
                  <a:schemeClr val="bg1"/>
                </a:solidFill>
                <a:effectLst/>
                <a:latin typeface="Times New Roman" panose="02020603050405020304" pitchFamily="18" charset="0"/>
                <a:ea typeface="Calibri" panose="020F0502020204030204" pitchFamily="34" charset="0"/>
              </a:rPr>
              <a:t>các</a:t>
            </a:r>
            <a:r>
              <a:rPr lang="en-US" sz="1800" b="1" dirty="0">
                <a:solidFill>
                  <a:schemeClr val="bg1"/>
                </a:solidFill>
                <a:effectLst/>
                <a:latin typeface="Times New Roman" panose="02020603050405020304" pitchFamily="18" charset="0"/>
                <a:ea typeface="Calibri" panose="020F0502020204030204" pitchFamily="34" charset="0"/>
              </a:rPr>
              <a:t> Khoa, </a:t>
            </a:r>
            <a:r>
              <a:rPr lang="en-US" sz="1800" b="1" dirty="0" err="1">
                <a:solidFill>
                  <a:schemeClr val="bg1"/>
                </a:solidFill>
                <a:effectLst/>
                <a:latin typeface="Times New Roman" panose="02020603050405020304" pitchFamily="18" charset="0"/>
                <a:ea typeface="Calibri" panose="020F0502020204030204" pitchFamily="34" charset="0"/>
              </a:rPr>
              <a:t>Viện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tổ</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chức</a:t>
            </a:r>
            <a:r>
              <a:rPr lang="en-US" sz="1800" b="1" dirty="0">
                <a:solidFill>
                  <a:schemeClr val="bg1"/>
                </a:solidFill>
                <a:effectLst/>
                <a:latin typeface="Times New Roman" panose="02020603050405020304" pitchFamily="18" charset="0"/>
                <a:ea typeface="Calibri" panose="020F0502020204030204" pitchFamily="34" charset="0"/>
              </a:rPr>
              <a:t>: CLB </a:t>
            </a:r>
            <a:r>
              <a:rPr lang="en-US" sz="1800" b="1" dirty="0" err="1">
                <a:solidFill>
                  <a:schemeClr val="bg1"/>
                </a:solidFill>
                <a:effectLst/>
                <a:latin typeface="Times New Roman" panose="02020603050405020304" pitchFamily="18" charset="0"/>
                <a:ea typeface="Calibri" panose="020F0502020204030204" pitchFamily="34" charset="0"/>
              </a:rPr>
              <a:t>Yêu</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sách</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Bách</a:t>
            </a:r>
            <a:r>
              <a:rPr lang="en-US" sz="1800" b="1" dirty="0">
                <a:solidFill>
                  <a:schemeClr val="bg1"/>
                </a:solidFill>
                <a:effectLst/>
                <a:latin typeface="Times New Roman" panose="02020603050405020304" pitchFamily="18" charset="0"/>
                <a:ea typeface="Calibri" panose="020F0502020204030204" pitchFamily="34" charset="0"/>
              </a:rPr>
              <a:t> Khoa; CLB </a:t>
            </a:r>
            <a:r>
              <a:rPr lang="en-US" sz="1800" b="1" dirty="0" err="1">
                <a:solidFill>
                  <a:schemeClr val="bg1"/>
                </a:solidFill>
                <a:effectLst/>
                <a:latin typeface="Times New Roman" panose="02020603050405020304" pitchFamily="18" charset="0"/>
                <a:ea typeface="Calibri" panose="020F0502020204030204" pitchFamily="34" charset="0"/>
              </a:rPr>
              <a:t>Tranh</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biện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Bách</a:t>
            </a:r>
            <a:r>
              <a:rPr lang="en-US" sz="1800" b="1" dirty="0">
                <a:solidFill>
                  <a:schemeClr val="bg1"/>
                </a:solidFill>
                <a:effectLst/>
                <a:latin typeface="Times New Roman" panose="02020603050405020304" pitchFamily="18" charset="0"/>
                <a:ea typeface="Calibri" panose="020F0502020204030204" pitchFamily="34" charset="0"/>
              </a:rPr>
              <a:t> Khoa;… </a:t>
            </a:r>
            <a:endParaRPr lang="en-US" sz="2200" b="1" dirty="0">
              <a:solidFill>
                <a:schemeClr val="bg1"/>
              </a:solidFill>
            </a:endParaRPr>
          </a:p>
        </p:txBody>
      </p:sp>
      <p:pic>
        <p:nvPicPr>
          <p:cNvPr id="4" name="Content Placeholder 3">
            <a:extLst>
              <a:ext uri="{FF2B5EF4-FFF2-40B4-BE49-F238E27FC236}">
                <a16:creationId xmlns:a16="http://schemas.microsoft.com/office/drawing/2014/main" id="{1EE800DE-429B-456C-9987-F120FAD5AF61}"/>
              </a:ext>
            </a:extLst>
          </p:cNvPr>
          <p:cNvPicPr>
            <a:picLocks/>
          </p:cNvPicPr>
          <p:nvPr/>
        </p:nvPicPr>
        <p:blipFill rotWithShape="1">
          <a:blip r:embed="rId2">
            <a:extLst>
              <a:ext uri="{28A0092B-C50C-407E-A947-70E740481C1C}">
                <a14:useLocalDpi xmlns:a14="http://schemas.microsoft.com/office/drawing/2010/main" val="0"/>
              </a:ext>
            </a:extLst>
          </a:blip>
          <a:srcRect t="3614" r="2" b="395"/>
          <a:stretch/>
        </p:blipFill>
        <p:spPr>
          <a:xfrm>
            <a:off x="272023" y="2425219"/>
            <a:ext cx="5559480" cy="3749040"/>
          </a:xfrm>
          <a:prstGeom prst="rect">
            <a:avLst/>
          </a:prstGeom>
        </p:spPr>
      </p:pic>
      <p:pic>
        <p:nvPicPr>
          <p:cNvPr id="5" name="Picture 4">
            <a:extLst>
              <a:ext uri="{FF2B5EF4-FFF2-40B4-BE49-F238E27FC236}">
                <a16:creationId xmlns:a16="http://schemas.microsoft.com/office/drawing/2014/main" id="{49FD2C08-82E4-4C13-AC62-B99DB83B2662}"/>
              </a:ext>
            </a:extLst>
          </p:cNvPr>
          <p:cNvPicPr/>
          <p:nvPr/>
        </p:nvPicPr>
        <p:blipFill rotWithShape="1">
          <a:blip r:embed="rId3">
            <a:extLst>
              <a:ext uri="{28A0092B-C50C-407E-A947-70E740481C1C}">
                <a14:useLocalDpi xmlns:a14="http://schemas.microsoft.com/office/drawing/2010/main" val="0"/>
              </a:ext>
            </a:extLst>
          </a:blip>
          <a:srcRect l="1239" r="-2" b="-2"/>
          <a:stretch/>
        </p:blipFill>
        <p:spPr>
          <a:xfrm>
            <a:off x="6112704" y="2425219"/>
            <a:ext cx="5546955" cy="3749040"/>
          </a:xfrm>
          <a:prstGeom prst="rect">
            <a:avLst/>
          </a:prstGeom>
        </p:spPr>
      </p:pic>
      <p:sp>
        <p:nvSpPr>
          <p:cNvPr id="8" name="Rectangle 7">
            <a:extLst>
              <a:ext uri="{FF2B5EF4-FFF2-40B4-BE49-F238E27FC236}">
                <a16:creationId xmlns:a16="http://schemas.microsoft.com/office/drawing/2014/main" id="{E47E9EC7-522B-422A-8FA1-9354161256AB}"/>
              </a:ext>
            </a:extLst>
          </p:cNvPr>
          <p:cNvSpPr/>
          <p:nvPr/>
        </p:nvSpPr>
        <p:spPr>
          <a:xfrm>
            <a:off x="272023" y="6174259"/>
            <a:ext cx="11438793" cy="6075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i="1" dirty="0" err="1">
                <a:latin typeface="Times New Roman" panose="02020603050405020304" pitchFamily="18" charset="0"/>
                <a:cs typeface="Times New Roman" panose="02020603050405020304" pitchFamily="18" charset="0"/>
              </a:rPr>
              <a:t>Ảnh:Một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số</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hình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ảnh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về</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Đội</a:t>
            </a:r>
            <a:r>
              <a:rPr lang="en-US" i="1" dirty="0">
                <a:latin typeface="Times New Roman" panose="02020603050405020304" pitchFamily="18" charset="0"/>
                <a:cs typeface="Times New Roman" panose="02020603050405020304" pitchFamily="18" charset="0"/>
              </a:rPr>
              <a:t> SVTN </a:t>
            </a:r>
            <a:r>
              <a:rPr lang="en-US" i="1" dirty="0" err="1">
                <a:latin typeface="Times New Roman" panose="02020603050405020304" pitchFamily="18" charset="0"/>
                <a:cs typeface="Times New Roman" panose="02020603050405020304" pitchFamily="18" charset="0"/>
              </a:rPr>
              <a:t>Viện</a:t>
            </a:r>
            <a:r>
              <a:rPr lang="en-US" i="1" dirty="0">
                <a:latin typeface="Times New Roman" panose="02020603050405020304" pitchFamily="18" charset="0"/>
                <a:cs typeface="Times New Roman" panose="02020603050405020304" pitchFamily="18" charset="0"/>
              </a:rPr>
              <a:t> KTHH</a:t>
            </a:r>
          </a:p>
        </p:txBody>
      </p:sp>
    </p:spTree>
    <p:extLst>
      <p:ext uri="{BB962C8B-B14F-4D97-AF65-F5344CB8AC3E}">
        <p14:creationId xmlns:p14="http://schemas.microsoft.com/office/powerpoint/2010/main" val="1079319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A868-BA56-409D-95C9-749F4E02AB4F}"/>
              </a:ext>
            </a:extLst>
          </p:cNvPr>
          <p:cNvSpPr>
            <a:spLocks noGrp="1"/>
          </p:cNvSpPr>
          <p:nvPr>
            <p:ph type="title"/>
          </p:nvPr>
        </p:nvSpPr>
        <p:spPr>
          <a:xfrm>
            <a:off x="714756" y="321211"/>
            <a:ext cx="10762488" cy="1207008"/>
          </a:xfrm>
        </p:spPr>
        <p:txBody>
          <a:bodyPr vert="horz" lIns="91440" tIns="45720" rIns="91440" bIns="45720" rtlCol="0" anchor="b">
            <a:normAutofit/>
          </a:bodyPr>
          <a:lstStyle/>
          <a:p>
            <a:r>
              <a:rPr lang="en-US" sz="2000" kern="1200" dirty="0" err="1">
                <a:solidFill>
                  <a:schemeClr val="tx1"/>
                </a:solidFill>
                <a:effectLst/>
                <a:latin typeface="Times New Roman" panose="02020603050405020304" pitchFamily="18" charset="0"/>
                <a:cs typeface="Times New Roman" panose="02020603050405020304" pitchFamily="18" charset="0"/>
              </a:rPr>
              <a:t>Bên</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cạnh</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đó</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sinh</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viên</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Bách</a:t>
            </a:r>
            <a:r>
              <a:rPr lang="en-US" sz="2000" kern="1200" dirty="0">
                <a:solidFill>
                  <a:schemeClr val="tx1"/>
                </a:solidFill>
                <a:effectLst/>
                <a:latin typeface="Times New Roman" panose="02020603050405020304" pitchFamily="18" charset="0"/>
                <a:cs typeface="Times New Roman" panose="02020603050405020304" pitchFamily="18" charset="0"/>
              </a:rPr>
              <a:t> Khoa </a:t>
            </a:r>
            <a:r>
              <a:rPr lang="en-US" sz="2000" kern="1200" dirty="0" err="1">
                <a:solidFill>
                  <a:schemeClr val="tx1"/>
                </a:solidFill>
                <a:effectLst/>
                <a:latin typeface="Times New Roman" panose="02020603050405020304" pitchFamily="18" charset="0"/>
                <a:cs typeface="Times New Roman" panose="02020603050405020304" pitchFamily="18" charset="0"/>
              </a:rPr>
              <a:t>không</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ngừng</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thể</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hiện</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các</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tài</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lẻ</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của</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bản</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thân</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tự</a:t>
            </a:r>
            <a:r>
              <a:rPr lang="en-US" sz="2000" kern="1200" dirty="0">
                <a:solidFill>
                  <a:schemeClr val="tx1"/>
                </a:solidFill>
                <a:effectLst/>
                <a:latin typeface="Times New Roman" panose="02020603050405020304" pitchFamily="18" charset="0"/>
                <a:cs typeface="Times New Roman" panose="02020603050405020304" pitchFamily="18" charset="0"/>
              </a:rPr>
              <a:t> tin, </a:t>
            </a:r>
            <a:r>
              <a:rPr lang="en-US" sz="2000" kern="1200" dirty="0" err="1">
                <a:solidFill>
                  <a:schemeClr val="tx1"/>
                </a:solidFill>
                <a:effectLst/>
                <a:latin typeface="Times New Roman" panose="02020603050405020304" pitchFamily="18" charset="0"/>
                <a:cs typeface="Times New Roman" panose="02020603050405020304" pitchFamily="18" charset="0"/>
              </a:rPr>
              <a:t>năng</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động</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phát</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huy</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khả</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năng</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giao</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tiếp</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thuyết</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trình</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và</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hòa</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nhập</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với</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xã</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hội</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như</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tham</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gia</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các</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câu</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lạc</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bộ</a:t>
            </a:r>
            <a:r>
              <a:rPr lang="en-US" sz="2000" kern="1200" dirty="0">
                <a:solidFill>
                  <a:schemeClr val="tx1"/>
                </a:solidFill>
                <a:effectLst/>
                <a:latin typeface="Times New Roman" panose="02020603050405020304" pitchFamily="18" charset="0"/>
                <a:cs typeface="Times New Roman" panose="02020603050405020304" pitchFamily="18" charset="0"/>
              </a:rPr>
              <a:t>: CLB </a:t>
            </a:r>
            <a:r>
              <a:rPr lang="en-US" sz="2000" kern="1200" dirty="0" err="1">
                <a:solidFill>
                  <a:schemeClr val="tx1"/>
                </a:solidFill>
                <a:effectLst/>
                <a:latin typeface="Times New Roman" panose="02020603050405020304" pitchFamily="18" charset="0"/>
                <a:cs typeface="Times New Roman" panose="02020603050405020304" pitchFamily="18" charset="0"/>
              </a:rPr>
              <a:t>Bóng</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đá</a:t>
            </a:r>
            <a:r>
              <a:rPr lang="en-US" sz="2000" kern="1200" dirty="0">
                <a:solidFill>
                  <a:schemeClr val="tx1"/>
                </a:solidFill>
                <a:effectLst/>
                <a:latin typeface="Times New Roman" panose="02020603050405020304" pitchFamily="18" charset="0"/>
                <a:cs typeface="Times New Roman" panose="02020603050405020304" pitchFamily="18" charset="0"/>
              </a:rPr>
              <a:t>, CLB </a:t>
            </a:r>
            <a:r>
              <a:rPr lang="en-US" sz="2000" kern="1200" dirty="0" err="1">
                <a:solidFill>
                  <a:schemeClr val="tx1"/>
                </a:solidFill>
                <a:effectLst/>
                <a:latin typeface="Times New Roman" panose="02020603050405020304" pitchFamily="18" charset="0"/>
                <a:cs typeface="Times New Roman" panose="02020603050405020304" pitchFamily="18" charset="0"/>
              </a:rPr>
              <a:t>Dân</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vũ</a:t>
            </a:r>
            <a:r>
              <a:rPr lang="en-US" sz="2000" kern="1200" dirty="0">
                <a:solidFill>
                  <a:schemeClr val="tx1"/>
                </a:solidFill>
                <a:effectLst/>
                <a:latin typeface="Times New Roman" panose="02020603050405020304" pitchFamily="18" charset="0"/>
                <a:cs typeface="Times New Roman" panose="02020603050405020304" pitchFamily="18" charset="0"/>
              </a:rPr>
              <a:t>, CLB Guitar,… do </a:t>
            </a:r>
            <a:r>
              <a:rPr lang="en-US" sz="2000" kern="1200" dirty="0" err="1">
                <a:solidFill>
                  <a:schemeClr val="tx1"/>
                </a:solidFill>
                <a:effectLst/>
                <a:latin typeface="Times New Roman" panose="02020603050405020304" pitchFamily="18" charset="0"/>
                <a:cs typeface="Times New Roman" panose="02020603050405020304" pitchFamily="18" charset="0"/>
              </a:rPr>
              <a:t>các</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Đội</a:t>
            </a:r>
            <a:r>
              <a:rPr lang="en-US" sz="2000" kern="1200" dirty="0">
                <a:solidFill>
                  <a:schemeClr val="tx1"/>
                </a:solidFill>
                <a:effectLst/>
                <a:latin typeface="Times New Roman" panose="02020603050405020304" pitchFamily="18" charset="0"/>
                <a:cs typeface="Times New Roman" panose="02020603050405020304" pitchFamily="18" charset="0"/>
              </a:rPr>
              <a:t> SVTN </a:t>
            </a:r>
            <a:r>
              <a:rPr lang="en-US" sz="2000" kern="1200" dirty="0" err="1">
                <a:solidFill>
                  <a:schemeClr val="tx1"/>
                </a:solidFill>
                <a:effectLst/>
                <a:latin typeface="Times New Roman" panose="02020603050405020304" pitchFamily="18" charset="0"/>
                <a:cs typeface="Times New Roman" panose="02020603050405020304" pitchFamily="18" charset="0"/>
              </a:rPr>
              <a:t>của</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trường</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và</a:t>
            </a:r>
            <a:r>
              <a:rPr lang="en-US" sz="2000" kern="1200" dirty="0">
                <a:solidFill>
                  <a:schemeClr val="tx1"/>
                </a:solidFill>
                <a:effectLst/>
                <a:latin typeface="Times New Roman" panose="02020603050405020304" pitchFamily="18" charset="0"/>
                <a:cs typeface="Times New Roman" panose="02020603050405020304" pitchFamily="18" charset="0"/>
              </a:rPr>
              <a:t> do </a:t>
            </a:r>
            <a:r>
              <a:rPr lang="en-US" sz="2000" kern="1200" dirty="0" err="1">
                <a:solidFill>
                  <a:schemeClr val="tx1"/>
                </a:solidFill>
                <a:effectLst/>
                <a:latin typeface="Times New Roman" panose="02020603050405020304" pitchFamily="18" charset="0"/>
                <a:cs typeface="Times New Roman" panose="02020603050405020304" pitchFamily="18" charset="0"/>
              </a:rPr>
              <a:t>các</a:t>
            </a:r>
            <a:r>
              <a:rPr lang="en-US" sz="2000" kern="1200" dirty="0">
                <a:solidFill>
                  <a:schemeClr val="tx1"/>
                </a:solidFill>
                <a:effectLst/>
                <a:latin typeface="Times New Roman" panose="02020603050405020304" pitchFamily="18" charset="0"/>
                <a:cs typeface="Times New Roman" panose="02020603050405020304" pitchFamily="18" charset="0"/>
              </a:rPr>
              <a:t> Khoa, </a:t>
            </a:r>
            <a:r>
              <a:rPr lang="en-US" sz="2000" kern="1200" dirty="0" err="1">
                <a:solidFill>
                  <a:schemeClr val="tx1"/>
                </a:solidFill>
                <a:effectLst/>
                <a:latin typeface="Times New Roman" panose="02020603050405020304" pitchFamily="18" charset="0"/>
                <a:cs typeface="Times New Roman" panose="02020603050405020304" pitchFamily="18" charset="0"/>
              </a:rPr>
              <a:t>Viện</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tổ</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chức</a:t>
            </a:r>
            <a:r>
              <a:rPr lang="en-US" sz="2000" kern="1200" dirty="0">
                <a:solidFill>
                  <a:schemeClr val="tx1"/>
                </a:solidFill>
                <a:effectLst/>
                <a:latin typeface="Times New Roman" panose="02020603050405020304" pitchFamily="18" charset="0"/>
                <a:cs typeface="Times New Roman" panose="02020603050405020304" pitchFamily="18" charset="0"/>
              </a:rPr>
              <a:t>: CLB </a:t>
            </a:r>
            <a:r>
              <a:rPr lang="en-US" sz="2000" kern="1200" dirty="0" err="1">
                <a:solidFill>
                  <a:schemeClr val="tx1"/>
                </a:solidFill>
                <a:effectLst/>
                <a:latin typeface="Times New Roman" panose="02020603050405020304" pitchFamily="18" charset="0"/>
                <a:cs typeface="Times New Roman" panose="02020603050405020304" pitchFamily="18" charset="0"/>
              </a:rPr>
              <a:t>Yêu</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sách</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Bách</a:t>
            </a:r>
            <a:r>
              <a:rPr lang="en-US" sz="2000" kern="1200" dirty="0">
                <a:solidFill>
                  <a:schemeClr val="tx1"/>
                </a:solidFill>
                <a:effectLst/>
                <a:latin typeface="Times New Roman" panose="02020603050405020304" pitchFamily="18" charset="0"/>
                <a:cs typeface="Times New Roman" panose="02020603050405020304" pitchFamily="18" charset="0"/>
              </a:rPr>
              <a:t> Khoa; CLB </a:t>
            </a:r>
            <a:r>
              <a:rPr lang="en-US" sz="2000" kern="1200" dirty="0" err="1">
                <a:solidFill>
                  <a:schemeClr val="tx1"/>
                </a:solidFill>
                <a:effectLst/>
                <a:latin typeface="Times New Roman" panose="02020603050405020304" pitchFamily="18" charset="0"/>
                <a:cs typeface="Times New Roman" panose="02020603050405020304" pitchFamily="18" charset="0"/>
              </a:rPr>
              <a:t>Tranh</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biện</a:t>
            </a:r>
            <a:r>
              <a:rPr lang="en-US" sz="2000" kern="1200" dirty="0">
                <a:solidFill>
                  <a:schemeClr val="tx1"/>
                </a:solidFill>
                <a:effectLst/>
                <a:latin typeface="Times New Roman" panose="02020603050405020304" pitchFamily="18" charset="0"/>
                <a:cs typeface="Times New Roman" panose="02020603050405020304" pitchFamily="18" charset="0"/>
              </a:rPr>
              <a:t> </a:t>
            </a:r>
            <a:r>
              <a:rPr lang="en-US" sz="2000" kern="1200" dirty="0" err="1">
                <a:solidFill>
                  <a:schemeClr val="tx1"/>
                </a:solidFill>
                <a:effectLst/>
                <a:latin typeface="Times New Roman" panose="02020603050405020304" pitchFamily="18" charset="0"/>
                <a:cs typeface="Times New Roman" panose="02020603050405020304" pitchFamily="18" charset="0"/>
              </a:rPr>
              <a:t>Bách</a:t>
            </a:r>
            <a:r>
              <a:rPr lang="en-US" sz="2000" kern="1200" dirty="0">
                <a:solidFill>
                  <a:schemeClr val="tx1"/>
                </a:solidFill>
                <a:effectLst/>
                <a:latin typeface="Times New Roman" panose="02020603050405020304" pitchFamily="18" charset="0"/>
                <a:cs typeface="Times New Roman" panose="02020603050405020304" pitchFamily="18" charset="0"/>
              </a:rPr>
              <a:t> Khoa;… </a:t>
            </a:r>
            <a:endParaRPr lang="en-US" sz="2000" kern="12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8115224-A775-41CA-8F57-BC3BDBFE53D1}"/>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1333" r="-2" b="-2"/>
          <a:stretch/>
        </p:blipFill>
        <p:spPr>
          <a:xfrm>
            <a:off x="298194" y="1834400"/>
            <a:ext cx="5625085" cy="3856948"/>
          </a:xfrm>
          <a:prstGeom prst="rect">
            <a:avLst/>
          </a:prstGeom>
        </p:spPr>
      </p:pic>
      <p:cxnSp>
        <p:nvCxnSpPr>
          <p:cNvPr id="30" name="Straight Connector 25">
            <a:extLst>
              <a:ext uri="{FF2B5EF4-FFF2-40B4-BE49-F238E27FC236}">
                <a16:creationId xmlns:a16="http://schemas.microsoft.com/office/drawing/2014/main" id="{B6375111-306C-49EA-9DD1-79A2ED78FA3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354776"/>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274774ED-D897-458B-ACDA-DF581ACCA175}"/>
              </a:ext>
            </a:extLst>
          </p:cNvPr>
          <p:cNvPicPr/>
          <p:nvPr/>
        </p:nvPicPr>
        <p:blipFill rotWithShape="1">
          <a:blip r:embed="rId3">
            <a:extLst>
              <a:ext uri="{28A0092B-C50C-407E-A947-70E740481C1C}">
                <a14:useLocalDpi xmlns:a14="http://schemas.microsoft.com/office/drawing/2010/main" val="0"/>
              </a:ext>
            </a:extLst>
          </a:blip>
          <a:srcRect l="13857" r="20612" b="-2"/>
          <a:stretch/>
        </p:blipFill>
        <p:spPr>
          <a:xfrm>
            <a:off x="6268720" y="1833780"/>
            <a:ext cx="5625085" cy="3857568"/>
          </a:xfrm>
          <a:prstGeom prst="rect">
            <a:avLst/>
          </a:prstGeom>
        </p:spPr>
      </p:pic>
      <p:sp>
        <p:nvSpPr>
          <p:cNvPr id="6" name="Rectangle 5">
            <a:extLst>
              <a:ext uri="{FF2B5EF4-FFF2-40B4-BE49-F238E27FC236}">
                <a16:creationId xmlns:a16="http://schemas.microsoft.com/office/drawing/2014/main" id="{09631EAE-14DC-4896-A6C5-A632AE99889E}"/>
              </a:ext>
            </a:extLst>
          </p:cNvPr>
          <p:cNvSpPr/>
          <p:nvPr/>
        </p:nvSpPr>
        <p:spPr>
          <a:xfrm>
            <a:off x="298194" y="5690728"/>
            <a:ext cx="5625085" cy="7576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Ảnh: Cuộc thi nhảy Flashmob dành cho các Đội SVTN trường Đại học Bách Khoa Hà Nội</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p:txBody>
      </p:sp>
      <p:sp>
        <p:nvSpPr>
          <p:cNvPr id="7" name="Rectangle 6">
            <a:extLst>
              <a:ext uri="{FF2B5EF4-FFF2-40B4-BE49-F238E27FC236}">
                <a16:creationId xmlns:a16="http://schemas.microsoft.com/office/drawing/2014/main" id="{7F13B07B-ADC2-4C61-8014-5B7E5B294801}"/>
              </a:ext>
            </a:extLst>
          </p:cNvPr>
          <p:cNvSpPr/>
          <p:nvPr/>
        </p:nvSpPr>
        <p:spPr>
          <a:xfrm>
            <a:off x="6268720" y="5690728"/>
            <a:ext cx="5625085" cy="7576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sz="1800" i="1" dirty="0">
                <a:effectLst/>
                <a:latin typeface="Times New Roman" panose="02020603050405020304" pitchFamily="18" charset="0"/>
                <a:ea typeface="Calibri" panose="020F0502020204030204" pitchFamily="34" charset="0"/>
              </a:rPr>
              <a:t>Ảnh: Câu lạc bộ Bóng Đá HutFlame FC Viện KTHH</a:t>
            </a:r>
            <a:endParaRPr lang="en-US" dirty="0"/>
          </a:p>
        </p:txBody>
      </p:sp>
    </p:spTree>
    <p:extLst>
      <p:ext uri="{BB962C8B-B14F-4D97-AF65-F5344CB8AC3E}">
        <p14:creationId xmlns:p14="http://schemas.microsoft.com/office/powerpoint/2010/main" val="170034131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19">
            <a:extLst>
              <a:ext uri="{FF2B5EF4-FFF2-40B4-BE49-F238E27FC236}">
                <a16:creationId xmlns:a16="http://schemas.microsoft.com/office/drawing/2014/main" id="{35C956CA-A8FB-4F91-A258-FBE459CD9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oup of people posing for the camera&#10;&#10;Description automatically generated">
            <a:extLst>
              <a:ext uri="{FF2B5EF4-FFF2-40B4-BE49-F238E27FC236}">
                <a16:creationId xmlns:a16="http://schemas.microsoft.com/office/drawing/2014/main" id="{34F1CDDD-7768-4A42-A8CC-383863A73FB1}"/>
              </a:ext>
            </a:extLst>
          </p:cNvPr>
          <p:cNvPicPr/>
          <p:nvPr/>
        </p:nvPicPr>
        <p:blipFill rotWithShape="1">
          <a:blip r:embed="rId2">
            <a:extLst>
              <a:ext uri="{28A0092B-C50C-407E-A947-70E740481C1C}">
                <a14:useLocalDpi xmlns:a14="http://schemas.microsoft.com/office/drawing/2010/main" val="0"/>
              </a:ext>
            </a:extLst>
          </a:blip>
          <a:srcRect t="37772" r="2" b="8320"/>
          <a:stretch/>
        </p:blipFill>
        <p:spPr>
          <a:xfrm>
            <a:off x="5546558" y="-1"/>
            <a:ext cx="6645441" cy="2391331"/>
          </a:xfrm>
          <a:prstGeom prst="rect">
            <a:avLst/>
          </a:prstGeom>
        </p:spPr>
      </p:pic>
      <p:pic>
        <p:nvPicPr>
          <p:cNvPr id="4" name="Content Placeholder 3" descr="A group of people around each other&#10;&#10;Description automatically generated">
            <a:extLst>
              <a:ext uri="{FF2B5EF4-FFF2-40B4-BE49-F238E27FC236}">
                <a16:creationId xmlns:a16="http://schemas.microsoft.com/office/drawing/2014/main" id="{8DAC68CD-93AD-47CB-AFEB-472A3BE2A5F2}"/>
              </a:ext>
            </a:extLst>
          </p:cNvPr>
          <p:cNvPicPr>
            <a:picLocks/>
          </p:cNvPicPr>
          <p:nvPr/>
        </p:nvPicPr>
        <p:blipFill rotWithShape="1">
          <a:blip r:embed="rId3" cstate="print">
            <a:extLst>
              <a:ext uri="{28A0092B-C50C-407E-A947-70E740481C1C}">
                <a14:useLocalDpi xmlns:a14="http://schemas.microsoft.com/office/drawing/2010/main" val="0"/>
              </a:ext>
            </a:extLst>
          </a:blip>
          <a:srcRect l="1062"/>
          <a:stretch/>
        </p:blipFill>
        <p:spPr>
          <a:xfrm>
            <a:off x="5546558" y="2391337"/>
            <a:ext cx="6645441" cy="4466657"/>
          </a:xfrm>
          <a:prstGeom prst="rect">
            <a:avLst/>
          </a:prstGeom>
        </p:spPr>
      </p:pic>
      <p:sp>
        <p:nvSpPr>
          <p:cNvPr id="122" name="Rectangle 121">
            <a:extLst>
              <a:ext uri="{FF2B5EF4-FFF2-40B4-BE49-F238E27FC236}">
                <a16:creationId xmlns:a16="http://schemas.microsoft.com/office/drawing/2014/main" id="{70A48D59-8581-41F7-B529-F4617FE07A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36420-7EC7-47BA-B1B5-AC1430E8E16A}"/>
              </a:ext>
            </a:extLst>
          </p:cNvPr>
          <p:cNvSpPr>
            <a:spLocks noGrp="1"/>
          </p:cNvSpPr>
          <p:nvPr>
            <p:ph type="title"/>
          </p:nvPr>
        </p:nvSpPr>
        <p:spPr>
          <a:xfrm>
            <a:off x="1187668" y="910431"/>
            <a:ext cx="4641631" cy="1466455"/>
          </a:xfrm>
        </p:spPr>
        <p:txBody>
          <a:bodyPr anchor="b">
            <a:normAutofit/>
          </a:bodyPr>
          <a:lstStyle/>
          <a:p>
            <a:endParaRPr lang="en-US">
              <a:solidFill>
                <a:schemeClr val="bg1"/>
              </a:solidFill>
            </a:endParaRPr>
          </a:p>
        </p:txBody>
      </p:sp>
      <p:cxnSp>
        <p:nvCxnSpPr>
          <p:cNvPr id="124" name="Straight Connector 123">
            <a:extLst>
              <a:ext uri="{FF2B5EF4-FFF2-40B4-BE49-F238E27FC236}">
                <a16:creationId xmlns:a16="http://schemas.microsoft.com/office/drawing/2014/main" id="{967F2066-0253-4771-A5F6-68111E1FE83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15">
            <a:extLst>
              <a:ext uri="{FF2B5EF4-FFF2-40B4-BE49-F238E27FC236}">
                <a16:creationId xmlns:a16="http://schemas.microsoft.com/office/drawing/2014/main" id="{A2D64C34-AD48-4A4E-9FA7-373009438176}"/>
              </a:ext>
            </a:extLst>
          </p:cNvPr>
          <p:cNvSpPr>
            <a:spLocks noGrp="1"/>
          </p:cNvSpPr>
          <p:nvPr>
            <p:ph idx="1"/>
          </p:nvPr>
        </p:nvSpPr>
        <p:spPr>
          <a:xfrm>
            <a:off x="1187668" y="2492080"/>
            <a:ext cx="4641631" cy="3015849"/>
          </a:xfrm>
        </p:spPr>
        <p:txBody>
          <a:bodyPr>
            <a:normAutofit/>
          </a:bodyPr>
          <a:lstStyle/>
          <a:p>
            <a:pPr marL="0" indent="0">
              <a:buNone/>
            </a:pP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vi-V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 viên Bách Khoa cung rất tích cực, hăng hái tham gia các cuộc thi, những hoạt động văn nghệ đầy bổ ích, đa dạng mà nhà trường tổ chức như Cuộc thi Miss Bách Khoa, Ngày hội chào Tân sinh viên,...</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3733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5D6C55-5E61-4936-9861-84F52C3B08E7}"/>
              </a:ext>
            </a:extLst>
          </p:cNvPr>
          <p:cNvPicPr/>
          <p:nvPr/>
        </p:nvPicPr>
        <p:blipFill rotWithShape="1">
          <a:blip r:embed="rId2">
            <a:alphaModFix amt="35000"/>
            <a:extLst>
              <a:ext uri="{28A0092B-C50C-407E-A947-70E740481C1C}">
                <a14:useLocalDpi xmlns:a14="http://schemas.microsoft.com/office/drawing/2010/main" val="0"/>
              </a:ext>
            </a:extLst>
          </a:blip>
          <a:srcRect l="1778"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B832ACF-B1B6-4D7C-9297-EA1FA9AAFAA7}"/>
              </a:ext>
            </a:extLst>
          </p:cNvPr>
          <p:cNvSpPr>
            <a:spLocks noGrp="1"/>
          </p:cNvSpPr>
          <p:nvPr>
            <p:ph type="title"/>
          </p:nvPr>
        </p:nvSpPr>
        <p:spPr>
          <a:xfrm>
            <a:off x="838200" y="365125"/>
            <a:ext cx="10515600" cy="1325563"/>
          </a:xfrm>
        </p:spPr>
        <p:txBody>
          <a:bodyPr>
            <a:normAutofit/>
          </a:bodyPr>
          <a:lstStyle/>
          <a:p>
            <a:endParaRPr lang="en-US">
              <a:solidFill>
                <a:srgbClr val="FFFFFF"/>
              </a:solidFill>
            </a:endParaRPr>
          </a:p>
        </p:txBody>
      </p:sp>
      <p:sp>
        <p:nvSpPr>
          <p:cNvPr id="3" name="Content Placeholder 2">
            <a:extLst>
              <a:ext uri="{FF2B5EF4-FFF2-40B4-BE49-F238E27FC236}">
                <a16:creationId xmlns:a16="http://schemas.microsoft.com/office/drawing/2014/main" id="{7DBA2C30-4945-44D6-ACA6-EFC74F193B9E}"/>
              </a:ext>
            </a:extLst>
          </p:cNvPr>
          <p:cNvSpPr>
            <a:spLocks noGrp="1"/>
          </p:cNvSpPr>
          <p:nvPr>
            <p:ph idx="1"/>
          </p:nvPr>
        </p:nvSpPr>
        <p:spPr>
          <a:xfrm>
            <a:off x="838200" y="1825625"/>
            <a:ext cx="10515600" cy="4351338"/>
          </a:xfrm>
        </p:spPr>
        <p:txBody>
          <a:bodyPr>
            <a:normAutofit/>
          </a:bodyPr>
          <a:lstStyle/>
          <a:p>
            <a:pPr marL="0" marR="0">
              <a:spcBef>
                <a:spcPts val="0"/>
              </a:spcBef>
              <a:spcAft>
                <a:spcPts val="800"/>
              </a:spcAft>
            </a:pPr>
            <a:r>
              <a:rPr lang="vi-VN" sz="24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Ngoài ra, trường còn chú trọng đến một hình thức học tập rất năng động và hiệu quả dành cho SV, đó là các câu lạc bộ (CLB) học tập như: CLB Robocon, CLB Tiếng Anh, CLB Tiếng Nhật, CLB IT... Khi tham gia hoạt động của các CLB học tập, SV thường có kết quả học tập tốt hơn.</a:t>
            </a:r>
            <a:r>
              <a:rPr lang="vi-VN" sz="2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vi-VN" sz="2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Tại ĐHBK Hà Nội, hệ thống các câu lạc bộ với nhiều hoạt động thú vị, bổ ích; như CLB Tiếng Anh giúp sinh viên rèn luyện anh ngữ, tự tin trong giao tiếp và hội nhập quốc tế; CLB Sinh viên tình nguyện với những hoạt động thiện nguyện, mang đến hình ảnh sinh viên Bách khoa biết yêu thương và chia sẻ; CLB Sinh viên NCKH, CLB ghi ta, sáo trúc, CLB Võ thuật với các hoạt động rèn luyện thể chất. Đây cũng là cơ sở để sinh viên Bách khoa rèn luyện và phấn đấu đạt danh hiệu “Sinh viên 5 tốt” – danh hiệu cao quý nhất của mỗi sinh viên.</a:t>
            </a:r>
            <a:endParaRPr lang="en-US" sz="24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solidFill>
                <a:srgbClr val="FFFFFF"/>
              </a:solidFill>
            </a:endParaRPr>
          </a:p>
        </p:txBody>
      </p:sp>
    </p:spTree>
    <p:extLst>
      <p:ext uri="{BB962C8B-B14F-4D97-AF65-F5344CB8AC3E}">
        <p14:creationId xmlns:p14="http://schemas.microsoft.com/office/powerpoint/2010/main" val="328861336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958E-D706-4111-89C6-676855F691EB}"/>
              </a:ext>
            </a:extLst>
          </p:cNvPr>
          <p:cNvSpPr>
            <a:spLocks noGrp="1"/>
          </p:cNvSpPr>
          <p:nvPr>
            <p:ph type="title"/>
          </p:nvPr>
        </p:nvSpPr>
        <p:spPr/>
        <p:txBody>
          <a:bodyPr>
            <a:noAutofit/>
          </a:bodyPr>
          <a:lstStyle/>
          <a:p>
            <a:pPr marL="0" marR="0" algn="ctr">
              <a:lnSpc>
                <a:spcPct val="107000"/>
              </a:lnSpc>
              <a:spcBef>
                <a:spcPts val="200"/>
              </a:spcBef>
              <a:spcAft>
                <a:spcPts val="0"/>
              </a:spcAft>
            </a:pPr>
            <a:r>
              <a:rPr lang="en-US" sz="2800" b="1"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
            </a:r>
            <a:br>
              <a:rPr lang="en-US" sz="2800" b="1"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r>
              <a:rPr lang="vi-VN" sz="2800" b="1"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Tất cả những điểm trên đều nhấn mạnh “Thương hiệu” sinh viên Bách Khoa...</a:t>
            </a:r>
            <a:r>
              <a:rPr lang="en-US" sz="2800" b="1"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
            </a:r>
            <a:br>
              <a:rPr lang="en-US" sz="2800" b="1"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sz="2800" dirty="0"/>
          </a:p>
        </p:txBody>
      </p:sp>
      <p:sp>
        <p:nvSpPr>
          <p:cNvPr id="3" name="Content Placeholder 2">
            <a:extLst>
              <a:ext uri="{FF2B5EF4-FFF2-40B4-BE49-F238E27FC236}">
                <a16:creationId xmlns:a16="http://schemas.microsoft.com/office/drawing/2014/main" id="{4ABA0F9A-6946-4503-B00D-EC2C0F0DA45B}"/>
              </a:ext>
            </a:extLst>
          </p:cNvPr>
          <p:cNvSpPr>
            <a:spLocks noGrp="1"/>
          </p:cNvSpPr>
          <p:nvPr>
            <p:ph idx="1"/>
          </p:nvPr>
        </p:nvSpPr>
        <p:spPr/>
        <p:txBody>
          <a:bodyPr>
            <a:normAutofit fontScale="85000" lnSpcReduction="10000"/>
          </a:bodyPr>
          <a:lstStyle/>
          <a:p>
            <a:pPr marL="0" marR="0">
              <a:lnSpc>
                <a:spcPct val="107000"/>
              </a:lnSpc>
              <a:spcBef>
                <a:spcPts val="0"/>
              </a:spcBef>
              <a:spcAft>
                <a:spcPts val="800"/>
              </a:spcAft>
            </a:pPr>
            <a:r>
              <a:rPr lang="vi-VN" sz="1900" dirty="0">
                <a:effectLst/>
                <a:latin typeface="+mj-lt"/>
                <a:ea typeface="Calibri" panose="020F0502020204030204" pitchFamily="34" charset="0"/>
                <a:cs typeface="Times New Roman" panose="02020603050405020304" pitchFamily="18" charset="0"/>
              </a:rPr>
              <a:t>Theo tài liệu chúng tôi chọn lọc trên báo Giáo dục </a:t>
            </a:r>
            <a:r>
              <a:rPr lang="vi-VN" sz="1900" dirty="0">
                <a:effectLst/>
                <a:latin typeface="+mj-lt"/>
                <a:ea typeface="Times New Roman" panose="02020603050405020304" pitchFamily="18" charset="0"/>
                <a:cs typeface="Times New Roman" panose="02020603050405020304" pitchFamily="18" charset="0"/>
              </a:rPr>
              <a:t>10:56 25/09/2015</a:t>
            </a:r>
            <a:endParaRPr lang="en-US" sz="19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vi-VN" sz="1900" b="1" kern="1800" dirty="0">
                <a:effectLst/>
                <a:latin typeface="+mj-lt"/>
                <a:ea typeface="Times New Roman" panose="02020603050405020304" pitchFamily="18" charset="0"/>
                <a:cs typeface="Times New Roman" panose="02020603050405020304" pitchFamily="18" charset="0"/>
              </a:rPr>
              <a:t>CEO nổi tiếng chia sẻ ‘chất Bách khoa’ đến 800 sinh viên công nghệ</a:t>
            </a:r>
            <a:endParaRPr lang="en-US" sz="19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vi-VN" sz="1900" dirty="0">
                <a:solidFill>
                  <a:srgbClr val="212121"/>
                </a:solidFill>
                <a:effectLst/>
                <a:latin typeface="+mj-lt"/>
                <a:ea typeface="Times New Roman" panose="02020603050405020304" pitchFamily="18" charset="0"/>
                <a:cs typeface="Times New Roman" panose="02020603050405020304" pitchFamily="18" charset="0"/>
              </a:rPr>
              <a:t>Ông Bùi Quang Ngọc cho rằng “</a:t>
            </a:r>
            <a:r>
              <a:rPr lang="vi-VN" sz="1900" i="1" dirty="0">
                <a:solidFill>
                  <a:srgbClr val="212121"/>
                </a:solidFill>
                <a:effectLst/>
                <a:latin typeface="+mj-lt"/>
                <a:ea typeface="Times New Roman" panose="02020603050405020304" pitchFamily="18" charset="0"/>
                <a:cs typeface="Times New Roman" panose="02020603050405020304" pitchFamily="18" charset="0"/>
              </a:rPr>
              <a:t>chất Bách khoa</a:t>
            </a:r>
            <a:r>
              <a:rPr lang="vi-VN" sz="1900" dirty="0">
                <a:solidFill>
                  <a:srgbClr val="212121"/>
                </a:solidFill>
                <a:effectLst/>
                <a:latin typeface="+mj-lt"/>
                <a:ea typeface="Times New Roman" panose="02020603050405020304" pitchFamily="18" charset="0"/>
                <a:cs typeface="Times New Roman" panose="02020603050405020304" pitchFamily="18" charset="0"/>
              </a:rPr>
              <a:t>” thể hiện gói gọn trong 3 từ sáng tạo, đam mê và tố chất lãnh đạo.</a:t>
            </a:r>
            <a:endParaRPr lang="en-US" sz="19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vi-VN" sz="1900" dirty="0">
                <a:solidFill>
                  <a:srgbClr val="212121"/>
                </a:solidFill>
                <a:effectLst/>
                <a:latin typeface="+mj-lt"/>
                <a:ea typeface="Times New Roman" panose="02020603050405020304" pitchFamily="18" charset="0"/>
                <a:cs typeface="Times New Roman" panose="02020603050405020304" pitchFamily="18" charset="0"/>
              </a:rPr>
              <a:t/>
            </a:r>
            <a:br>
              <a:rPr lang="vi-VN" sz="1900" dirty="0">
                <a:solidFill>
                  <a:srgbClr val="212121"/>
                </a:solidFill>
                <a:effectLst/>
                <a:latin typeface="+mj-lt"/>
                <a:ea typeface="Times New Roman" panose="02020603050405020304" pitchFamily="18" charset="0"/>
                <a:cs typeface="Times New Roman" panose="02020603050405020304" pitchFamily="18" charset="0"/>
              </a:rPr>
            </a:br>
            <a:r>
              <a:rPr lang="vi-VN" sz="1900" dirty="0">
                <a:solidFill>
                  <a:srgbClr val="212121"/>
                </a:solidFill>
                <a:effectLst/>
                <a:latin typeface="+mj-lt"/>
                <a:ea typeface="Times New Roman" panose="02020603050405020304" pitchFamily="18" charset="0"/>
                <a:cs typeface="Times New Roman" panose="02020603050405020304" pitchFamily="18" charset="0"/>
              </a:rPr>
              <a:t/>
            </a:r>
            <a:br>
              <a:rPr lang="vi-VN" sz="1900" dirty="0">
                <a:solidFill>
                  <a:srgbClr val="212121"/>
                </a:solidFill>
                <a:effectLst/>
                <a:latin typeface="+mj-lt"/>
                <a:ea typeface="Times New Roman" panose="02020603050405020304" pitchFamily="18" charset="0"/>
                <a:cs typeface="Times New Roman" panose="02020603050405020304" pitchFamily="18" charset="0"/>
              </a:rPr>
            </a:br>
            <a:endParaRPr lang="en-US" sz="19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1125"/>
              </a:spcAft>
            </a:pPr>
            <a:r>
              <a:rPr lang="vi-VN" sz="1900" dirty="0">
                <a:solidFill>
                  <a:srgbClr val="212121"/>
                </a:solidFill>
                <a:effectLst/>
                <a:latin typeface="+mj-lt"/>
                <a:ea typeface="Times New Roman" panose="02020603050405020304" pitchFamily="18" charset="0"/>
                <a:cs typeface="Times New Roman" panose="02020603050405020304" pitchFamily="18" charset="0"/>
              </a:rPr>
              <a:t>Dù ở công việc này, những cựu sinh viên ĐH Bách khoa Hà Nội luôn thể hiện được đam mê trong công việc và những thú vui trong cuộc sống. Bên cạnh đó, chính sự sáng tạo sẽ đem đến thành công cho mỗi người. Tố chất lãnh đạo là điểm rất quý của những cựu sinh viên Bách khoa Hà Nội.</a:t>
            </a:r>
            <a:endParaRPr lang="en-US" sz="19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vi-VN" sz="1900" dirty="0">
                <a:solidFill>
                  <a:srgbClr val="212121"/>
                </a:solidFill>
                <a:effectLst/>
                <a:latin typeface="+mj-lt"/>
                <a:ea typeface="Calibri" panose="020F0502020204030204" pitchFamily="34" charset="0"/>
                <a:cs typeface="Times New Roman" panose="02020603050405020304" pitchFamily="18" charset="0"/>
              </a:rPr>
              <a:t>Phó Tổng giám đốc FPT Dương Dũng Triều chia sẻ rằng phẩm chất của SV Bách khoa không chỉ ngày xưa mà hiện nay vẫn vậy, đó là "Sáng tạo và dám nghĩ dám làm".</a:t>
            </a:r>
            <a:endParaRPr lang="en-US" sz="19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1125"/>
              </a:spcAft>
            </a:pPr>
            <a:r>
              <a:rPr lang="vi-VN" sz="1900" dirty="0">
                <a:solidFill>
                  <a:srgbClr val="212121"/>
                </a:solidFill>
                <a:effectLst/>
                <a:latin typeface="+mj-lt"/>
                <a:ea typeface="Times New Roman" panose="02020603050405020304" pitchFamily="18" charset="0"/>
                <a:cs typeface="Times New Roman" panose="02020603050405020304" pitchFamily="18" charset="0"/>
              </a:rPr>
              <a:t>Bên cạnh đó, anh Hoàng Nam Tiến cũng bổ sung thêm “</a:t>
            </a:r>
            <a:endParaRPr lang="en-US" sz="19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1125"/>
              </a:spcAft>
            </a:pPr>
            <a:r>
              <a:rPr lang="vi-VN" sz="1900" dirty="0">
                <a:solidFill>
                  <a:srgbClr val="212121"/>
                </a:solidFill>
                <a:effectLst/>
                <a:latin typeface="+mj-lt"/>
                <a:ea typeface="Times New Roman" panose="02020603050405020304" pitchFamily="18" charset="0"/>
                <a:cs typeface="Times New Roman" panose="02020603050405020304" pitchFamily="18" charset="0"/>
              </a:rPr>
              <a:t>chất Bách khoa</a:t>
            </a:r>
            <a:endParaRPr lang="en-US" sz="19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vi-VN" sz="1900" dirty="0">
                <a:solidFill>
                  <a:srgbClr val="212121"/>
                </a:solidFill>
                <a:effectLst/>
                <a:latin typeface="+mj-lt"/>
                <a:ea typeface="Times New Roman" panose="02020603050405020304" pitchFamily="18" charset="0"/>
                <a:cs typeface="Times New Roman" panose="02020603050405020304" pitchFamily="18" charset="0"/>
              </a:rPr>
              <a:t>” còn thể hiện ở chỗ sinh viên Bách khoa rất dũng cảm, dám đương đầu với mọi khó khăn. Bên cạnh đó, sự khôn khéo cũng là một ưu điểm giúp các sinh viên Bách khoa dễ dàng thành đạt.</a:t>
            </a:r>
            <a:endParaRPr lang="en-US" sz="1900" dirty="0">
              <a:effectLst/>
              <a:latin typeface="+mj-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15687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B6BD-2E49-4BEB-9D30-7F60839DFD5E}"/>
              </a:ext>
            </a:extLst>
          </p:cNvPr>
          <p:cNvSpPr>
            <a:spLocks noGrp="1"/>
          </p:cNvSpPr>
          <p:nvPr>
            <p:ph type="title"/>
          </p:nvPr>
        </p:nvSpPr>
        <p:spPr>
          <a:xfrm flipV="1">
            <a:off x="838200" y="319406"/>
            <a:ext cx="10515600" cy="45719"/>
          </a:xfrm>
        </p:spPr>
        <p:txBody>
          <a:bodyPr>
            <a:normAutofit fontScale="90000"/>
          </a:bodyPr>
          <a:lstStyle/>
          <a:p>
            <a:endParaRPr lang="en-US" dirty="0"/>
          </a:p>
        </p:txBody>
      </p:sp>
      <p:sp>
        <p:nvSpPr>
          <p:cNvPr id="8" name="Content Placeholder 7">
            <a:extLst>
              <a:ext uri="{FF2B5EF4-FFF2-40B4-BE49-F238E27FC236}">
                <a16:creationId xmlns:a16="http://schemas.microsoft.com/office/drawing/2014/main" id="{01CFE377-E908-47AA-80EF-B2025D5D38CE}"/>
              </a:ext>
            </a:extLst>
          </p:cNvPr>
          <p:cNvSpPr>
            <a:spLocks noGrp="1"/>
          </p:cNvSpPr>
          <p:nvPr>
            <p:ph idx="1"/>
          </p:nvPr>
        </p:nvSpPr>
        <p:spPr>
          <a:xfrm>
            <a:off x="838200" y="365124"/>
            <a:ext cx="10515600" cy="6127749"/>
          </a:xfrm>
        </p:spPr>
        <p:txBody>
          <a:bodyPr/>
          <a:lstStyle/>
          <a:p>
            <a:pPr marL="0" indent="0" algn="ctr">
              <a:buNone/>
            </a:pPr>
            <a:endParaRPr lang="en-US" sz="4800" b="1" i="1" dirty="0">
              <a:solidFill>
                <a:srgbClr val="5B9BD5"/>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r>
              <a:rPr lang="vi-VN" sz="4800" b="1" i="1" dirty="0">
                <a:solidFill>
                  <a:srgbClr val="5B9BD5"/>
                </a:solidFill>
                <a:effectLst/>
                <a:latin typeface="Times New Roman" panose="02020603050405020304" pitchFamily="18" charset="0"/>
                <a:ea typeface="Calibri" panose="020F0502020204030204" pitchFamily="34" charset="0"/>
                <a:cs typeface="Times New Roman" panose="02020603050405020304" pitchFamily="18" charset="0"/>
              </a:rPr>
              <a:t>Vậy các bạn có tự hào khi mình là một sinh viên Bách Khoa???</a:t>
            </a:r>
            <a:endParaRPr lang="en-US" sz="4800" i="1" dirty="0">
              <a:solidFill>
                <a:srgbClr val="5B9BD5"/>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4" name="Picture 3" descr="A picture containing necklace&#10;&#10;Description automatically generated">
            <a:extLst>
              <a:ext uri="{FF2B5EF4-FFF2-40B4-BE49-F238E27FC236}">
                <a16:creationId xmlns:a16="http://schemas.microsoft.com/office/drawing/2014/main" id="{08E76137-06F7-4967-A23B-2CEEB19E9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00" y="3033394"/>
            <a:ext cx="5734050" cy="3676650"/>
          </a:xfrm>
          <a:prstGeom prst="rect">
            <a:avLst/>
          </a:prstGeom>
        </p:spPr>
      </p:pic>
    </p:spTree>
    <p:extLst>
      <p:ext uri="{BB962C8B-B14F-4D97-AF65-F5344CB8AC3E}">
        <p14:creationId xmlns:p14="http://schemas.microsoft.com/office/powerpoint/2010/main" val="19330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heel(1)">
                                      <p:cBhvr>
                                        <p:cTn id="7" dur="20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2AB43-1928-4841-ABC5-6FE2329E5ACB}"/>
              </a:ext>
            </a:extLst>
          </p:cNvPr>
          <p:cNvSpPr>
            <a:spLocks noGrp="1"/>
          </p:cNvSpPr>
          <p:nvPr>
            <p:ph type="title"/>
          </p:nvPr>
        </p:nvSpPr>
        <p:spPr/>
        <p:txBody>
          <a:bodyPr/>
          <a:lstStyle/>
          <a:p>
            <a:endParaRPr lang="en-US" dirty="0"/>
          </a:p>
        </p:txBody>
      </p:sp>
      <p:pic>
        <p:nvPicPr>
          <p:cNvPr id="8" name="Content Placeholder 7" descr="A large farm field&#10;&#10;Description automatically generated">
            <a:extLst>
              <a:ext uri="{FF2B5EF4-FFF2-40B4-BE49-F238E27FC236}">
                <a16:creationId xmlns:a16="http://schemas.microsoft.com/office/drawing/2014/main" id="{AFC463FF-AE78-4C4C-9295-61D5F5A31C81}"/>
              </a:ext>
              <a:ext uri="{C183D7F6-B498-43B3-948B-1728B52AA6E4}">
                <adec:decorative xmlns:adec="http://schemas.microsoft.com/office/drawing/2017/decorative" xmlns="" val="0"/>
              </a:ext>
            </a:extLst>
          </p:cNvPr>
          <p:cNvPicPr>
            <a:picLocks noGrp="1" noChangeAspect="1"/>
          </p:cNvPicPr>
          <p:nvPr>
            <p:ph idx="1"/>
          </p:nvPr>
        </p:nvPicPr>
        <p:blipFill>
          <a:blip r:embed="rId2"/>
          <a:stretch>
            <a:fillRect/>
          </a:stretch>
        </p:blipFill>
        <p:spPr>
          <a:xfrm>
            <a:off x="0" y="0"/>
            <a:ext cx="12192000" cy="6857999"/>
          </a:xfrm>
        </p:spPr>
      </p:pic>
      <p:sp>
        <p:nvSpPr>
          <p:cNvPr id="9" name="Star: 8 Points 8">
            <a:extLst>
              <a:ext uri="{FF2B5EF4-FFF2-40B4-BE49-F238E27FC236}">
                <a16:creationId xmlns:a16="http://schemas.microsoft.com/office/drawing/2014/main" id="{2B1C5A6B-B0AA-4FEA-B437-F491A29360B9}"/>
              </a:ext>
            </a:extLst>
          </p:cNvPr>
          <p:cNvSpPr/>
          <p:nvPr/>
        </p:nvSpPr>
        <p:spPr>
          <a:xfrm>
            <a:off x="7439025" y="3895282"/>
            <a:ext cx="4752975" cy="2867024"/>
          </a:xfrm>
          <a:prstGeom prst="star8">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latin typeface="Algerian" panose="04020705040A02060702" pitchFamily="82" charset="0"/>
            </a:endParaRPr>
          </a:p>
          <a:p>
            <a:pPr algn="ctr"/>
            <a:r>
              <a:rPr lang="en-US" dirty="0" err="1">
                <a:latin typeface="Algerian" panose="04020705040A02060702" pitchFamily="82" charset="0"/>
              </a:rPr>
              <a:t>Ấn</a:t>
            </a:r>
            <a:r>
              <a:rPr lang="en-US" dirty="0">
                <a:latin typeface="Algerian" panose="04020705040A02060702" pitchFamily="82" charset="0"/>
              </a:rPr>
              <a:t> </a:t>
            </a:r>
            <a:r>
              <a:rPr lang="en-US" dirty="0" err="1">
                <a:latin typeface="Algerian" panose="04020705040A02060702" pitchFamily="82" charset="0"/>
              </a:rPr>
              <a:t>bản</a:t>
            </a:r>
            <a:r>
              <a:rPr lang="en-US" dirty="0">
                <a:latin typeface="Algerian" panose="04020705040A02060702" pitchFamily="82" charset="0"/>
              </a:rPr>
              <a:t> </a:t>
            </a:r>
            <a:r>
              <a:rPr lang="en-US" dirty="0" err="1">
                <a:latin typeface="Algerian" panose="04020705040A02060702" pitchFamily="82" charset="0"/>
              </a:rPr>
              <a:t>đặc</a:t>
            </a:r>
            <a:r>
              <a:rPr lang="en-US" dirty="0">
                <a:latin typeface="Algerian" panose="04020705040A02060702" pitchFamily="82" charset="0"/>
              </a:rPr>
              <a:t> </a:t>
            </a:r>
            <a:r>
              <a:rPr lang="en-US" dirty="0" err="1">
                <a:latin typeface="Algerian" panose="04020705040A02060702" pitchFamily="82" charset="0"/>
              </a:rPr>
              <a:t>biệt</a:t>
            </a:r>
            <a:r>
              <a:rPr lang="en-US" dirty="0">
                <a:latin typeface="Algerian" panose="04020705040A02060702" pitchFamily="82" charset="0"/>
              </a:rPr>
              <a:t> </a:t>
            </a:r>
            <a:r>
              <a:rPr lang="en-US" dirty="0" err="1">
                <a:latin typeface="Algerian" panose="04020705040A02060702" pitchFamily="82" charset="0"/>
              </a:rPr>
              <a:t>chỉ</a:t>
            </a:r>
            <a:r>
              <a:rPr lang="en-US" dirty="0">
                <a:latin typeface="Algerian" panose="04020705040A02060702" pitchFamily="82" charset="0"/>
              </a:rPr>
              <a:t> </a:t>
            </a:r>
            <a:r>
              <a:rPr lang="en-US" dirty="0" err="1">
                <a:latin typeface="Algerian" panose="04020705040A02060702" pitchFamily="82" charset="0"/>
              </a:rPr>
              <a:t>có</a:t>
            </a:r>
            <a:r>
              <a:rPr lang="en-US" dirty="0">
                <a:latin typeface="Algerian" panose="04020705040A02060702" pitchFamily="82" charset="0"/>
              </a:rPr>
              <a:t> </a:t>
            </a:r>
            <a:r>
              <a:rPr lang="en-US" dirty="0" err="1">
                <a:latin typeface="Algerian" panose="04020705040A02060702" pitchFamily="82" charset="0"/>
              </a:rPr>
              <a:t>tại</a:t>
            </a:r>
            <a:endParaRPr lang="en-US" dirty="0">
              <a:latin typeface="Algerian" panose="04020705040A02060702" pitchFamily="82" charset="0"/>
            </a:endParaRPr>
          </a:p>
          <a:p>
            <a:pPr algn="ctr"/>
            <a:r>
              <a:rPr lang="en-US" dirty="0">
                <a:latin typeface="Algerian" panose="04020705040A02060702" pitchFamily="82" charset="0"/>
              </a:rPr>
              <a:t>ED3280-119869</a:t>
            </a:r>
          </a:p>
          <a:p>
            <a:pPr algn="ctr"/>
            <a:endParaRPr lang="en-US" dirty="0">
              <a:latin typeface="Algerian" panose="04020705040A02060702" pitchFamily="82" charset="0"/>
            </a:endParaRPr>
          </a:p>
        </p:txBody>
      </p:sp>
      <p:sp>
        <p:nvSpPr>
          <p:cNvPr id="10" name="Scroll: Vertical 9">
            <a:extLst>
              <a:ext uri="{FF2B5EF4-FFF2-40B4-BE49-F238E27FC236}">
                <a16:creationId xmlns:a16="http://schemas.microsoft.com/office/drawing/2014/main" id="{305A79EA-75D4-472D-9026-DFAB32E653A4}"/>
              </a:ext>
            </a:extLst>
          </p:cNvPr>
          <p:cNvSpPr/>
          <p:nvPr/>
        </p:nvSpPr>
        <p:spPr>
          <a:xfrm>
            <a:off x="710609" y="3040911"/>
            <a:ext cx="3383067" cy="3179134"/>
          </a:xfrm>
          <a:prstGeom prst="verticalScrol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Algerian" panose="04020705040A02060702" pitchFamily="82" charset="0"/>
              </a:rPr>
              <a:t>THƯƠNG HIỆU SINH VIÊN BÁCH KHOA</a:t>
            </a:r>
          </a:p>
        </p:txBody>
      </p:sp>
    </p:spTree>
    <p:extLst>
      <p:ext uri="{BB962C8B-B14F-4D97-AF65-F5344CB8AC3E}">
        <p14:creationId xmlns:p14="http://schemas.microsoft.com/office/powerpoint/2010/main" val="39484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 calcmode="lin" valueType="num">
                                      <p:cBhvr>
                                        <p:cTn id="14" dur="1000" fill="hold"/>
                                        <p:tgtEl>
                                          <p:spTgt spid="9"/>
                                        </p:tgtEl>
                                        <p:attrNameLst>
                                          <p:attrName>style.rotation</p:attrName>
                                        </p:attrNameLst>
                                      </p:cBhvr>
                                      <p:tavLst>
                                        <p:tav tm="0">
                                          <p:val>
                                            <p:fltVal val="90"/>
                                          </p:val>
                                        </p:tav>
                                        <p:tav tm="100000">
                                          <p:val>
                                            <p:fltVal val="0"/>
                                          </p:val>
                                        </p:tav>
                                      </p:tavLst>
                                    </p:anim>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CA815F2C-4E80-4019-8E59-FAD3F7F847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descr="A picture containing room, food&#10;&#10;Description automatically generated">
            <a:extLst>
              <a:ext uri="{FF2B5EF4-FFF2-40B4-BE49-F238E27FC236}">
                <a16:creationId xmlns:a16="http://schemas.microsoft.com/office/drawing/2014/main" id="{34888463-C313-4226-99F5-634EDC6A3E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766" y="2536826"/>
            <a:ext cx="5239005" cy="4911568"/>
          </a:xfrm>
          <a:prstGeom prst="rect">
            <a:avLst/>
          </a:prstGeom>
        </p:spPr>
      </p:pic>
      <p:sp>
        <p:nvSpPr>
          <p:cNvPr id="10" name="Speech Bubble: Rectangle with Corners Rounded 9">
            <a:extLst>
              <a:ext uri="{FF2B5EF4-FFF2-40B4-BE49-F238E27FC236}">
                <a16:creationId xmlns:a16="http://schemas.microsoft.com/office/drawing/2014/main" id="{5F09C542-181D-42F1-A7D2-4DA8C314A20F}"/>
              </a:ext>
            </a:extLst>
          </p:cNvPr>
          <p:cNvSpPr/>
          <p:nvPr/>
        </p:nvSpPr>
        <p:spPr>
          <a:xfrm>
            <a:off x="4930140" y="332740"/>
            <a:ext cx="4348480" cy="28448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err="1">
                <a:latin typeface="Times New Roman" panose="02020603050405020304" pitchFamily="18" charset="0"/>
                <a:cs typeface="Times New Roman" panose="02020603050405020304" pitchFamily="18" charset="0"/>
              </a:rPr>
              <a:t>Cảm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ơn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mọi</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người</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đã</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theo</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dõi</a:t>
            </a:r>
            <a:r>
              <a:rPr lang="en-US" sz="2400" b="1" i="1" dirty="0">
                <a:latin typeface="Times New Roman" panose="02020603050405020304" pitchFamily="18" charset="0"/>
                <a:cs typeface="Times New Roman" panose="02020603050405020304" pitchFamily="18" charset="0"/>
              </a:rPr>
              <a:t> &lt;3</a:t>
            </a:r>
          </a:p>
        </p:txBody>
      </p:sp>
    </p:spTree>
    <p:extLst>
      <p:ext uri="{BB962C8B-B14F-4D97-AF65-F5344CB8AC3E}">
        <p14:creationId xmlns:p14="http://schemas.microsoft.com/office/powerpoint/2010/main" val="387853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1669-0568-4109-9F53-79AF5D422FB1}"/>
              </a:ext>
            </a:extLst>
          </p:cNvPr>
          <p:cNvSpPr>
            <a:spLocks noGrp="1"/>
          </p:cNvSpPr>
          <p:nvPr>
            <p:ph type="title"/>
          </p:nvPr>
        </p:nvSpPr>
        <p:spPr>
          <a:xfrm>
            <a:off x="857250" y="642144"/>
            <a:ext cx="10515600" cy="1325563"/>
          </a:xfrm>
        </p:spPr>
        <p:txBody>
          <a:bodyPr>
            <a:noAutofit/>
          </a:bodyPr>
          <a:lstStyle/>
          <a:p>
            <a:pPr algn="ct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nổi</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bật</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của</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đại</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học</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Bách</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Khoa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là</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yếu</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tố</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quan</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tạo</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nên</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thương</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hiệu</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Sinh</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viên</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spc="25"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Bách</a:t>
            </a:r>
            <a:r>
              <a:rPr lang="en-US" sz="4000" b="1" spc="25"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Khoa</a:t>
            </a:r>
            <a:r>
              <a:rPr lang="en-US" sz="4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r>
            <a:br>
              <a:rPr lang="en-US" sz="4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endParaRPr lang="en-US" sz="4000" b="1" dirty="0">
              <a:effectLst>
                <a:outerShdw blurRad="38100" dist="38100" dir="2700000" algn="tl">
                  <a:srgbClr val="000000">
                    <a:alpha val="43137"/>
                  </a:srgbClr>
                </a:outerShdw>
              </a:effectLst>
            </a:endParaRPr>
          </a:p>
        </p:txBody>
      </p:sp>
      <p:sp>
        <p:nvSpPr>
          <p:cNvPr id="4" name="Speech Bubble: Oval 3">
            <a:extLst>
              <a:ext uri="{FF2B5EF4-FFF2-40B4-BE49-F238E27FC236}">
                <a16:creationId xmlns:a16="http://schemas.microsoft.com/office/drawing/2014/main" id="{5C2A7C4B-7218-4266-948A-2F0BCC9918D4}"/>
              </a:ext>
            </a:extLst>
          </p:cNvPr>
          <p:cNvSpPr/>
          <p:nvPr/>
        </p:nvSpPr>
        <p:spPr>
          <a:xfrm>
            <a:off x="3356610" y="2111653"/>
            <a:ext cx="8676639" cy="239061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imes New Roman" panose="02020603050405020304" pitchFamily="18" charset="0"/>
                <a:cs typeface="Times New Roman" panose="02020603050405020304" pitchFamily="18" charset="0"/>
              </a:rPr>
              <a:t>Tại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sao</a:t>
            </a:r>
            <a:r>
              <a:rPr lang="en-US" sz="3200" dirty="0">
                <a:latin typeface="Times New Roman" panose="02020603050405020304" pitchFamily="18" charset="0"/>
                <a:cs typeface="Times New Roman" panose="02020603050405020304" pitchFamily="18" charset="0"/>
              </a:rPr>
              <a:t> ĐHBKHN </a:t>
            </a:r>
            <a:r>
              <a:rPr lang="en-US" sz="3200" dirty="0" err="1">
                <a:latin typeface="Times New Roman" panose="02020603050405020304" pitchFamily="18" charset="0"/>
                <a:cs typeface="Times New Roman" panose="02020603050405020304" pitchFamily="18" charset="0"/>
              </a:rPr>
              <a:t>luôn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điểm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ước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2B06D338-6EAE-4CCF-ACFB-4132795AB848}"/>
              </a:ext>
            </a:extLst>
          </p:cNvPr>
          <p:cNvPicPr>
            <a:picLocks noChangeAspect="1"/>
          </p:cNvPicPr>
          <p:nvPr/>
        </p:nvPicPr>
        <p:blipFill>
          <a:blip r:embed="rId2"/>
          <a:stretch>
            <a:fillRect/>
          </a:stretch>
        </p:blipFill>
        <p:spPr>
          <a:xfrm>
            <a:off x="1039339" y="4132501"/>
            <a:ext cx="3596952" cy="2558148"/>
          </a:xfrm>
          <a:prstGeom prst="rect">
            <a:avLst/>
          </a:prstGeom>
        </p:spPr>
      </p:pic>
    </p:spTree>
    <p:extLst>
      <p:ext uri="{BB962C8B-B14F-4D97-AF65-F5344CB8AC3E}">
        <p14:creationId xmlns:p14="http://schemas.microsoft.com/office/powerpoint/2010/main" val="362336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8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C86FFE07-3AF4-4E1B-AF9B-8838A88A77A5}"/>
              </a:ext>
            </a:extLst>
          </p:cNvPr>
          <p:cNvSpPr>
            <a:spLocks noGrp="1"/>
          </p:cNvSpPr>
          <p:nvPr>
            <p:ph idx="1"/>
          </p:nvPr>
        </p:nvSpPr>
        <p:spPr/>
        <p:txBody>
          <a:bodyPr>
            <a:normAutofit fontScale="77500" lnSpcReduction="20000"/>
          </a:bodyPr>
          <a:lstStyle/>
          <a:p>
            <a:pPr marL="0" marR="0">
              <a:lnSpc>
                <a:spcPct val="107000"/>
              </a:lnSpc>
              <a:spcBef>
                <a:spcPts val="0"/>
              </a:spcBef>
              <a:spcAft>
                <a:spcPts val="800"/>
              </a:spcAft>
            </a:pP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Cùng</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tìm</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hiểu</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những</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điểm</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đặc</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biệt</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nào</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đã</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góp</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phần</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tạo</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dựng</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nên</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danh</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tiếng</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cho</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Đại</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học</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Bách</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 Khoa </a:t>
            </a:r>
            <a:r>
              <a:rPr lang="en-US" sz="2600" b="1" i="1" dirty="0" err="1">
                <a:solidFill>
                  <a:srgbClr val="2D4057"/>
                </a:solidFill>
                <a:effectLst/>
                <a:latin typeface="Arial" panose="020B0604020202020204" pitchFamily="34" charset="0"/>
                <a:ea typeface="Calibri" panose="020F0502020204030204" pitchFamily="34" charset="0"/>
                <a:cs typeface="Times New Roman" panose="02020603050405020304" pitchFamily="18" charset="0"/>
              </a:rPr>
              <a:t>nhé</a:t>
            </a:r>
            <a:r>
              <a:rPr lang="en-US" sz="2600" b="1" i="1" dirty="0">
                <a:solidFill>
                  <a:srgbClr val="2D4057"/>
                </a:solidFill>
                <a:effectLst/>
                <a:latin typeface="Arial" panose="020B0604020202020204" pitchFamily="34" charset="0"/>
                <a:ea typeface="Calibri" panose="020F0502020204030204" pitchFamily="34" charset="0"/>
                <a:cs typeface="Times New Roman" panose="02020603050405020304" pitchFamily="18" charset="0"/>
              </a:rPr>
              <a:t>!!!!</a:t>
            </a:r>
            <a:endParaRPr lang="en-US" sz="2600"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học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Nội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tổng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tích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phục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giảng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dạy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nghiên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cứu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học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hội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họp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rộng</a:t>
            </a:r>
            <a:r>
              <a:rPr lang="en-US" sz="2600" dirty="0">
                <a:latin typeface="Times New Roman" panose="02020603050405020304" pitchFamily="18" charset="0"/>
                <a:cs typeface="Times New Roman" panose="02020603050405020304" pitchFamily="18" charset="0"/>
              </a:rPr>
              <a:t> 26,2 </a:t>
            </a:r>
            <a:r>
              <a:rPr lang="en-US" sz="2600" dirty="0" err="1">
                <a:latin typeface="Times New Roman" panose="02020603050405020304" pitchFamily="18" charset="0"/>
                <a:cs typeface="Times New Roman" panose="02020603050405020304" pitchFamily="18" charset="0"/>
              </a:rPr>
              <a:t>hecta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hơn</a:t>
            </a:r>
            <a:r>
              <a:rPr lang="en-US" sz="2600" dirty="0">
                <a:latin typeface="Times New Roman" panose="02020603050405020304" pitchFamily="18" charset="0"/>
                <a:cs typeface="Times New Roman" panose="02020603050405020304" pitchFamily="18" charset="0"/>
              </a:rPr>
              <a:t> 200 </a:t>
            </a:r>
            <a:r>
              <a:rPr lang="en-US" sz="2600" dirty="0" err="1">
                <a:latin typeface="Times New Roman" panose="02020603050405020304" pitchFamily="18" charset="0"/>
                <a:cs typeface="Times New Roman" panose="02020603050405020304" pitchFamily="18" charset="0"/>
              </a:rPr>
              <a:t>giảng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phòng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học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hội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lớn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hệ</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phòng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hội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thảo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gần</a:t>
            </a:r>
            <a:r>
              <a:rPr lang="en-US" sz="2600" dirty="0">
                <a:latin typeface="Times New Roman" panose="02020603050405020304" pitchFamily="18" charset="0"/>
                <a:cs typeface="Times New Roman" panose="02020603050405020304" pitchFamily="18" charset="0"/>
              </a:rPr>
              <a:t> 200 </a:t>
            </a:r>
            <a:r>
              <a:rPr lang="en-US" sz="2600" dirty="0" err="1">
                <a:latin typeface="Times New Roman" panose="02020603050405020304" pitchFamily="18" charset="0"/>
                <a:cs typeface="Times New Roman" panose="02020603050405020304" pitchFamily="18" charset="0"/>
              </a:rPr>
              <a:t>phòng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nghiệm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12 </a:t>
            </a:r>
            <a:r>
              <a:rPr lang="en-US" sz="2600" dirty="0" err="1">
                <a:latin typeface="Times New Roman" panose="02020603050405020304" pitchFamily="18" charset="0"/>
                <a:cs typeface="Times New Roman" panose="02020603050405020304" pitchFamily="18" charset="0"/>
              </a:rPr>
              <a:t>phòng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nghiệm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trọng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quốc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khoảng</a:t>
            </a:r>
            <a:r>
              <a:rPr lang="en-US" sz="2600" dirty="0">
                <a:latin typeface="Times New Roman" panose="02020603050405020304" pitchFamily="18" charset="0"/>
                <a:cs typeface="Times New Roman" panose="02020603050405020304" pitchFamily="18" charset="0"/>
              </a:rPr>
              <a:t> 20 </a:t>
            </a:r>
            <a:r>
              <a:rPr lang="en-US" sz="2600" dirty="0" err="1">
                <a:latin typeface="Times New Roman" panose="02020603050405020304" pitchFamily="18" charset="0"/>
                <a:cs typeface="Times New Roman" panose="02020603050405020304" pitchFamily="18" charset="0"/>
              </a:rPr>
              <a:t>xưởng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Toàn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giảng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được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trang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đầy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điều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hòa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thiết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giảng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dạy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cùng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hệ</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wifi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miễn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khuôn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Thư</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Tạ</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Quang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Bửu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tích</a:t>
            </a:r>
            <a:r>
              <a:rPr lang="en-US" sz="2600" dirty="0">
                <a:latin typeface="Times New Roman" panose="02020603050405020304" pitchFamily="18" charset="0"/>
                <a:cs typeface="Times New Roman" panose="02020603050405020304" pitchFamily="18" charset="0"/>
              </a:rPr>
              <a:t> 37.000 m2,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phục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đồng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thời</a:t>
            </a:r>
            <a:r>
              <a:rPr lang="en-US" sz="2600" dirty="0">
                <a:latin typeface="Times New Roman" panose="02020603050405020304" pitchFamily="18" charset="0"/>
                <a:cs typeface="Times New Roman" panose="02020603050405020304" pitchFamily="18" charset="0"/>
              </a:rPr>
              <a:t> 2.000 </a:t>
            </a:r>
            <a:r>
              <a:rPr lang="en-US" sz="2600" dirty="0" err="1">
                <a:latin typeface="Times New Roman" panose="02020603050405020304" pitchFamily="18" charset="0"/>
                <a:cs typeface="Times New Roman" panose="02020603050405020304" pitchFamily="18" charset="0"/>
              </a:rPr>
              <a:t>sinh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600.000 </a:t>
            </a:r>
            <a:r>
              <a:rPr lang="en-US" sz="2600" dirty="0" err="1">
                <a:latin typeface="Times New Roman" panose="02020603050405020304" pitchFamily="18" charset="0"/>
                <a:cs typeface="Times New Roman" panose="02020603050405020304" pitchFamily="18" charset="0"/>
              </a:rPr>
              <a:t>cuốn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sách</a:t>
            </a:r>
            <a:r>
              <a:rPr lang="en-US" sz="2600" dirty="0">
                <a:latin typeface="Times New Roman" panose="02020603050405020304" pitchFamily="18" charset="0"/>
                <a:cs typeface="Times New Roman" panose="02020603050405020304" pitchFamily="18" charset="0"/>
              </a:rPr>
              <a:t>, 130.000 </a:t>
            </a:r>
            <a:r>
              <a:rPr lang="en-US" sz="2600" dirty="0" err="1">
                <a:latin typeface="Times New Roman" panose="02020603050405020304" pitchFamily="18" charset="0"/>
                <a:cs typeface="Times New Roman" panose="02020603050405020304" pitchFamily="18" charset="0"/>
              </a:rPr>
              <a:t>đầu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Sinh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được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truy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miễn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phí</a:t>
            </a:r>
            <a:r>
              <a:rPr lang="en-US" sz="2600" dirty="0">
                <a:latin typeface="Times New Roman" panose="02020603050405020304" pitchFamily="18" charset="0"/>
                <a:cs typeface="Times New Roman" panose="02020603050405020304" pitchFamily="18" charset="0"/>
              </a:rPr>
              <a:t> CSDL </a:t>
            </a:r>
            <a:r>
              <a:rPr lang="en-US" sz="2600" dirty="0" err="1">
                <a:latin typeface="Times New Roman" panose="02020603050405020304" pitchFamily="18" charset="0"/>
                <a:cs typeface="Times New Roman" panose="02020603050405020304" pitchFamily="18" charset="0"/>
              </a:rPr>
              <a:t>từ</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nguồn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như</a:t>
            </a:r>
            <a:r>
              <a:rPr lang="en-US" sz="2600" dirty="0">
                <a:latin typeface="Times New Roman" panose="02020603050405020304" pitchFamily="18" charset="0"/>
                <a:cs typeface="Times New Roman" panose="02020603050405020304" pitchFamily="18" charset="0"/>
              </a:rPr>
              <a:t> Science </a:t>
            </a:r>
            <a:r>
              <a:rPr lang="en-US" sz="2600" dirty="0" err="1">
                <a:latin typeface="Times New Roman" panose="02020603050405020304" pitchFamily="18" charset="0"/>
                <a:cs typeface="Times New Roman" panose="02020603050405020304" pitchFamily="18" charset="0"/>
              </a:rPr>
              <a:t>Driect</a:t>
            </a:r>
            <a:r>
              <a:rPr lang="en-US" sz="2600" dirty="0">
                <a:latin typeface="Times New Roman" panose="02020603050405020304" pitchFamily="18" charset="0"/>
                <a:cs typeface="Times New Roman" panose="02020603050405020304" pitchFamily="18" charset="0"/>
              </a:rPr>
              <a:t>, Scopus…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hệ</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cơ</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sở</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vật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phục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môn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giáo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trào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thao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sinh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đầy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1 </a:t>
            </a:r>
            <a:r>
              <a:rPr lang="en-US" sz="2600" dirty="0" err="1">
                <a:latin typeface="Times New Roman" panose="02020603050405020304" pitchFamily="18" charset="0"/>
                <a:cs typeface="Times New Roman" panose="02020603050405020304" pitchFamily="18" charset="0"/>
              </a:rPr>
              <a:t>sân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bóng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tiêu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chuẩn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quốc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a:t>
            </a:r>
            <a:r>
              <a:rPr lang="en-US" sz="2600" dirty="0">
                <a:latin typeface="Times New Roman" panose="02020603050405020304" pitchFamily="18" charset="0"/>
                <a:cs typeface="Times New Roman" panose="02020603050405020304" pitchFamily="18" charset="0"/>
              </a:rPr>
              <a:t>, 1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đấu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năng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tiêu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chuẩn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hlinkClick r:id="rId2" tooltip="Đông Nam Á"/>
              </a:rPr>
              <a:t>Đông</a:t>
            </a:r>
            <a:r>
              <a:rPr lang="en-US" sz="2600" dirty="0">
                <a:latin typeface="Times New Roman" panose="02020603050405020304" pitchFamily="18" charset="0"/>
                <a:cs typeface="Times New Roman" panose="02020603050405020304" pitchFamily="18" charset="0"/>
                <a:hlinkClick r:id="rId2" tooltip="Đông Nam Á"/>
              </a:rPr>
              <a:t> Nam Á</a:t>
            </a:r>
            <a:r>
              <a:rPr lang="en-US" sz="2600" dirty="0">
                <a:latin typeface="Times New Roman" panose="02020603050405020304" pitchFamily="18" charset="0"/>
                <a:cs typeface="Times New Roman" panose="02020603050405020304" pitchFamily="18" charset="0"/>
              </a:rPr>
              <a:t>, 1 </a:t>
            </a:r>
            <a:r>
              <a:rPr lang="en-US" sz="2600" dirty="0" err="1">
                <a:latin typeface="Times New Roman" panose="02020603050405020304" pitchFamily="18" charset="0"/>
                <a:cs typeface="Times New Roman" panose="02020603050405020304" pitchFamily="18" charset="0"/>
              </a:rPr>
              <a:t>bể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tiêu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chuẩn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quốc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sân</a:t>
            </a:r>
            <a:r>
              <a:rPr lang="en-US" sz="2600" dirty="0">
                <a:latin typeface="Times New Roman" panose="02020603050405020304" pitchFamily="18" charset="0"/>
                <a:cs typeface="Times New Roman" panose="02020603050405020304" pitchFamily="18" charset="0"/>
              </a:rPr>
              <a:t> tennis </a:t>
            </a:r>
            <a:r>
              <a:rPr lang="en-US" sz="2600" dirty="0" err="1">
                <a:latin typeface="Times New Roman" panose="02020603050405020304" pitchFamily="18" charset="0"/>
                <a:cs typeface="Times New Roman" panose="02020603050405020304" pitchFamily="18" charset="0"/>
              </a:rPr>
              <a:t>tiêu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chuẩn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quốc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túc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xá</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420 </a:t>
            </a:r>
            <a:r>
              <a:rPr lang="en-US" sz="2600" dirty="0" err="1">
                <a:latin typeface="Times New Roman" panose="02020603050405020304" pitchFamily="18" charset="0"/>
                <a:cs typeface="Times New Roman" panose="02020603050405020304" pitchFamily="18" charset="0"/>
              </a:rPr>
              <a:t>phòng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năng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đáp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ứng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chỗ</a:t>
            </a:r>
            <a:r>
              <a:rPr lang="en-US" sz="2600" dirty="0">
                <a:latin typeface="Times New Roman" panose="02020603050405020304" pitchFamily="18" charset="0"/>
                <a:cs typeface="Times New Roman" panose="02020603050405020304" pitchFamily="18" charset="0"/>
              </a:rPr>
              <a:t> ở </a:t>
            </a:r>
            <a:r>
              <a:rPr lang="en-US" sz="2600" dirty="0" err="1">
                <a:latin typeface="Times New Roman" panose="02020603050405020304" pitchFamily="18" charset="0"/>
                <a:cs typeface="Times New Roman" panose="02020603050405020304" pitchFamily="18" charset="0"/>
              </a:rPr>
              <a:t>cho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khoảng</a:t>
            </a:r>
            <a:r>
              <a:rPr lang="en-US" sz="2600" dirty="0">
                <a:latin typeface="Times New Roman" panose="02020603050405020304" pitchFamily="18" charset="0"/>
                <a:cs typeface="Times New Roman" panose="02020603050405020304" pitchFamily="18" charset="0"/>
              </a:rPr>
              <a:t> 4500 </a:t>
            </a:r>
            <a:r>
              <a:rPr lang="en-US" sz="2600" dirty="0" err="1">
                <a:latin typeface="Times New Roman" panose="02020603050405020304" pitchFamily="18" charset="0"/>
                <a:cs typeface="Times New Roman" panose="02020603050405020304" pitchFamily="18" charset="0"/>
              </a:rPr>
              <a:t>sinh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Tổng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tích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252.857,8 m², </a:t>
            </a:r>
            <a:r>
              <a:rPr lang="en-US" sz="2600" dirty="0" err="1">
                <a:latin typeface="Times New Roman" panose="02020603050405020304" pitchFamily="18" charset="0"/>
                <a:cs typeface="Times New Roman" panose="02020603050405020304" pitchFamily="18" charset="0"/>
              </a:rPr>
              <a:t>nơi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việc</a:t>
            </a:r>
            <a:r>
              <a:rPr lang="en-US" sz="2600" dirty="0">
                <a:latin typeface="Times New Roman" panose="02020603050405020304" pitchFamily="18" charset="0"/>
                <a:cs typeface="Times New Roman" panose="02020603050405020304" pitchFamily="18" charset="0"/>
              </a:rPr>
              <a:t> 15.252m², </a:t>
            </a:r>
            <a:r>
              <a:rPr lang="en-US" sz="2600" dirty="0" err="1">
                <a:latin typeface="Times New Roman" panose="02020603050405020304" pitchFamily="18" charset="0"/>
                <a:cs typeface="Times New Roman" panose="02020603050405020304" pitchFamily="18" charset="0"/>
              </a:rPr>
              <a:t>nơi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học</a:t>
            </a:r>
            <a:r>
              <a:rPr lang="en-US" sz="2600" dirty="0">
                <a:latin typeface="Times New Roman" panose="02020603050405020304" pitchFamily="18" charset="0"/>
                <a:cs typeface="Times New Roman" panose="02020603050405020304" pitchFamily="18" charset="0"/>
              </a:rPr>
              <a:t> 78.846m², </a:t>
            </a:r>
            <a:r>
              <a:rPr lang="en-US" sz="2600" dirty="0" err="1">
                <a:latin typeface="Times New Roman" panose="02020603050405020304" pitchFamily="18" charset="0"/>
                <a:cs typeface="Times New Roman" panose="02020603050405020304" pitchFamily="18" charset="0"/>
              </a:rPr>
              <a:t>nơi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vui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giải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trí</a:t>
            </a:r>
            <a:r>
              <a:rPr lang="en-US" sz="2600" dirty="0">
                <a:latin typeface="Times New Roman" panose="02020603050405020304" pitchFamily="18" charset="0"/>
                <a:cs typeface="Times New Roman" panose="02020603050405020304" pitchFamily="18" charset="0"/>
              </a:rPr>
              <a:t>: 29.321 m², 1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câu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sinh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350 </a:t>
            </a:r>
            <a:r>
              <a:rPr lang="en-US" sz="2600" dirty="0" err="1">
                <a:latin typeface="Times New Roman" panose="02020603050405020304" pitchFamily="18" charset="0"/>
                <a:cs typeface="Times New Roman" panose="02020603050405020304" pitchFamily="18" charset="0"/>
              </a:rPr>
              <a:t>chỗ</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được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trang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âm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thanh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1 </a:t>
            </a:r>
            <a:r>
              <a:rPr lang="en-US" sz="2600" dirty="0" err="1">
                <a:latin typeface="Times New Roman" panose="02020603050405020304" pitchFamily="18" charset="0"/>
                <a:cs typeface="Times New Roman" panose="02020603050405020304" pitchFamily="18" charset="0"/>
              </a:rPr>
              <a:t>trung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tâm</a:t>
            </a:r>
            <a:r>
              <a:rPr lang="en-US" sz="2600" dirty="0">
                <a:latin typeface="Times New Roman" panose="02020603050405020304" pitchFamily="18" charset="0"/>
                <a:cs typeface="Times New Roman" panose="02020603050405020304" pitchFamily="18" charset="0"/>
              </a:rPr>
              <a:t> Y </a:t>
            </a:r>
            <a:r>
              <a:rPr lang="en-US" sz="2600" dirty="0" err="1">
                <a:latin typeface="Times New Roman" panose="02020603050405020304" pitchFamily="18" charset="0"/>
                <a:cs typeface="Times New Roman" panose="02020603050405020304" pitchFamily="18" charset="0"/>
              </a:rPr>
              <a:t>tế</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hoạt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theo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mô</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phòng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khám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sóc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sức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khỏe</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xuyên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sinh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p>
        </p:txBody>
      </p:sp>
      <p:sp>
        <p:nvSpPr>
          <p:cNvPr id="19" name="Rectangle 18">
            <a:extLst>
              <a:ext uri="{FF2B5EF4-FFF2-40B4-BE49-F238E27FC236}">
                <a16:creationId xmlns:a16="http://schemas.microsoft.com/office/drawing/2014/main" id="{64883F73-10D3-4E04-A20D-39A43A8089DE}"/>
              </a:ext>
            </a:extLst>
          </p:cNvPr>
          <p:cNvSpPr/>
          <p:nvPr/>
        </p:nvSpPr>
        <p:spPr>
          <a:xfrm>
            <a:off x="1819275" y="365125"/>
            <a:ext cx="8858249" cy="12541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Bách</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Khoa-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lựa</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đúng</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đắn</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lai</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tươi</a:t>
            </a:r>
            <a:r>
              <a:rPr lang="en-US" sz="3200" b="1" cap="small" spc="25"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cap="small" spc="25"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sáng</a:t>
            </a:r>
            <a:endParaRPr lang="en-US" sz="3200" b="1"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330048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p:cTn id="7" dur="10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circle(in)">
                                      <p:cBhvr>
                                        <p:cTn id="15" dur="20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20"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46AA-BA1D-4332-A76E-89B1390C6401}"/>
              </a:ext>
            </a:extLst>
          </p:cNvPr>
          <p:cNvSpPr>
            <a:spLocks noGrp="1"/>
          </p:cNvSpPr>
          <p:nvPr>
            <p:ph type="title"/>
          </p:nvPr>
        </p:nvSpPr>
        <p:spPr/>
        <p:txBody>
          <a:bodyPr/>
          <a:lstStyle/>
          <a:p>
            <a:endParaRPr lang="en-US"/>
          </a:p>
        </p:txBody>
      </p:sp>
      <p:pic>
        <p:nvPicPr>
          <p:cNvPr id="4" name="Content Placeholder 3" descr="A building that has a sign on the side of a road&#10;&#10;Description automatically generated">
            <a:extLst>
              <a:ext uri="{FF2B5EF4-FFF2-40B4-BE49-F238E27FC236}">
                <a16:creationId xmlns:a16="http://schemas.microsoft.com/office/drawing/2014/main" id="{91AD1EC2-3D0C-445E-9DA4-C4C4BFC779CF}"/>
              </a:ext>
            </a:extLst>
          </p:cNvPr>
          <p:cNvPicPr>
            <a:picLocks noGrp="1" noChangeAspect="1"/>
          </p:cNvPicPr>
          <p:nvPr>
            <p:ph idx="1"/>
          </p:nvPr>
        </p:nvPicPr>
        <p:blipFill>
          <a:blip r:embed="rId2"/>
          <a:stretch>
            <a:fillRect/>
          </a:stretch>
        </p:blipFill>
        <p:spPr>
          <a:xfrm>
            <a:off x="393291" y="196645"/>
            <a:ext cx="10869070" cy="5635194"/>
          </a:xfrm>
          <a:prstGeom prst="rect">
            <a:avLst/>
          </a:prstGeom>
        </p:spPr>
      </p:pic>
      <p:sp>
        <p:nvSpPr>
          <p:cNvPr id="5" name="Rectangle 4">
            <a:extLst>
              <a:ext uri="{FF2B5EF4-FFF2-40B4-BE49-F238E27FC236}">
                <a16:creationId xmlns:a16="http://schemas.microsoft.com/office/drawing/2014/main" id="{B3FB34AF-234F-4617-9A74-34D366060262}"/>
              </a:ext>
            </a:extLst>
          </p:cNvPr>
          <p:cNvSpPr/>
          <p:nvPr/>
        </p:nvSpPr>
        <p:spPr>
          <a:xfrm>
            <a:off x="393291" y="5831839"/>
            <a:ext cx="10869070" cy="3448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i="1" dirty="0" err="1">
                <a:latin typeface="Times New Roman" panose="02020603050405020304" pitchFamily="18" charset="0"/>
                <a:cs typeface="Times New Roman" panose="02020603050405020304" pitchFamily="18" charset="0"/>
              </a:rPr>
              <a:t>Ảnh:Một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góc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khuôn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viên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trường</a:t>
            </a:r>
            <a:r>
              <a:rPr lang="en-US" i="1" dirty="0">
                <a:latin typeface="Times New Roman" panose="02020603050405020304" pitchFamily="18" charset="0"/>
                <a:cs typeface="Times New Roman" panose="02020603050405020304" pitchFamily="18" charset="0"/>
              </a:rPr>
              <a:t> ĐHBKHN (C1).</a:t>
            </a:r>
          </a:p>
        </p:txBody>
      </p:sp>
    </p:spTree>
    <p:extLst>
      <p:ext uri="{BB962C8B-B14F-4D97-AF65-F5344CB8AC3E}">
        <p14:creationId xmlns:p14="http://schemas.microsoft.com/office/powerpoint/2010/main" val="3578449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4A2CBA-03B9-4D12-8668-0C5D01788DAC}"/>
              </a:ext>
            </a:extLst>
          </p:cNvPr>
          <p:cNvSpPr>
            <a:spLocks noGrp="1"/>
          </p:cNvSpPr>
          <p:nvPr>
            <p:ph type="title"/>
          </p:nvPr>
        </p:nvSpPr>
        <p:spPr>
          <a:xfrm>
            <a:off x="934872" y="982272"/>
            <a:ext cx="3388419" cy="4560970"/>
          </a:xfrm>
        </p:spPr>
        <p:txBody>
          <a:bodyPr>
            <a:normAutofit/>
          </a:bodyPr>
          <a:lstStyle/>
          <a:p>
            <a:pPr marR="0" lvl="0">
              <a:spcBef>
                <a:spcPts val="0"/>
              </a:spcBef>
              <a:spcAft>
                <a:spcPts val="0"/>
              </a:spcAft>
            </a:pP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đào</a:t>
            </a: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tuyệt</a:t>
            </a: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vời</a:t>
            </a: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đạt</a:t>
            </a: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40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4000" b="1"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A5BABEA8-B6DE-432B-A193-1057A1B32864}"/>
              </a:ext>
            </a:extLst>
          </p:cNvPr>
          <p:cNvSpPr>
            <a:spLocks noGrp="1"/>
          </p:cNvSpPr>
          <p:nvPr>
            <p:ph idx="1"/>
          </p:nvPr>
        </p:nvSpPr>
        <p:spPr>
          <a:xfrm>
            <a:off x="4934934" y="1514167"/>
            <a:ext cx="6500710" cy="5097611"/>
          </a:xfrm>
        </p:spPr>
        <p:txBody>
          <a:bodyPr anchor="ctr">
            <a:normAutofit/>
          </a:bodyPr>
          <a:lstStyle/>
          <a:p>
            <a:pPr marL="0" indent="0">
              <a:buNone/>
            </a:pPr>
            <a:endPar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học</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Bách</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Khoa</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luôn</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chú</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trọng</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quan</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tâm</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cải</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tiến</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nâng</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cao</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lượng</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của</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các</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chương</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trình</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đào</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tạo</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của</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FEFFFF"/>
                </a:solidFill>
                <a:latin typeface="Times New Roman" panose="02020603050405020304" pitchFamily="18" charset="0"/>
                <a:ea typeface="Calibri" panose="020F0502020204030204" pitchFamily="34" charset="0"/>
                <a:cs typeface="Times New Roman" panose="02020603050405020304" pitchFamily="18" charset="0"/>
              </a:rPr>
              <a:t>mình</a:t>
            </a:r>
            <a:r>
              <a:rPr lang="en-US" sz="2000" b="1" dirty="0">
                <a:solidFill>
                  <a:srgbClr val="FEFFFF"/>
                </a:solidFill>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800"/>
              </a:spcAft>
            </a:pPr>
            <a:r>
              <a:rPr lang="en-US" sz="1400" dirty="0" err="1">
                <a:solidFill>
                  <a:schemeClr val="bg1"/>
                </a:solidFill>
                <a:latin typeface="Times New Roman" panose="02020603050405020304" pitchFamily="18" charset="0"/>
                <a:cs typeface="Times New Roman" panose="02020603050405020304" pitchFamily="18" charset="0"/>
              </a:rPr>
              <a:t>Đầu</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tiên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không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thể</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phủ</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nhận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rằng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trường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Đại</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học</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Bách</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Khoa</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Hà</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Nội</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từ</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khi</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thành</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lập</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đến</a:t>
            </a:r>
            <a:r>
              <a:rPr lang="en-US" sz="1400" dirty="0">
                <a:solidFill>
                  <a:schemeClr val="bg1"/>
                </a:solidFill>
                <a:latin typeface="Times New Roman" panose="02020603050405020304" pitchFamily="18" charset="0"/>
                <a:cs typeface="Times New Roman" panose="02020603050405020304" pitchFamily="18" charset="0"/>
              </a:rPr>
              <a:t> nay </a:t>
            </a:r>
            <a:r>
              <a:rPr lang="en-US" sz="1400" dirty="0" err="1">
                <a:solidFill>
                  <a:schemeClr val="bg1"/>
                </a:solidFill>
                <a:latin typeface="Times New Roman" panose="02020603050405020304" pitchFamily="18" charset="0"/>
                <a:cs typeface="Times New Roman" panose="02020603050405020304" pitchFamily="18" charset="0"/>
              </a:rPr>
              <a:t>đã</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có</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rất</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nhiều</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thành</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tựu</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lớn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thu</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hút</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sự</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chú</a:t>
            </a:r>
            <a:r>
              <a:rPr lang="en-US" sz="1400" dirty="0">
                <a:solidFill>
                  <a:schemeClr val="bg1"/>
                </a:solidFill>
                <a:latin typeface="Times New Roman" panose="02020603050405020304" pitchFamily="18" charset="0"/>
                <a:cs typeface="Times New Roman" panose="02020603050405020304" pitchFamily="18" charset="0"/>
              </a:rPr>
              <a:t> ý </a:t>
            </a:r>
            <a:r>
              <a:rPr lang="en-US" sz="1400" dirty="0" err="1">
                <a:solidFill>
                  <a:schemeClr val="bg1"/>
                </a:solidFill>
                <a:latin typeface="Times New Roman" panose="02020603050405020304" pitchFamily="18" charset="0"/>
                <a:cs typeface="Times New Roman" panose="02020603050405020304" pitchFamily="18" charset="0"/>
              </a:rPr>
              <a:t>của</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không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chỉ</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các</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bạn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có</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nhu</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cầu</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học</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Đại</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học</a:t>
            </a:r>
            <a:r>
              <a:rPr lang="vi-VN" sz="1400" dirty="0">
                <a:solidFill>
                  <a:schemeClr val="bg1"/>
                </a:solidFill>
                <a:latin typeface="Times New Roman" panose="02020603050405020304" pitchFamily="18" charset="0"/>
                <a:cs typeface="Times New Roman" panose="02020603050405020304" pitchFamily="18" charset="0"/>
              </a:rPr>
              <a:t>.</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Cách</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đây</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khoảng</a:t>
            </a:r>
            <a:r>
              <a:rPr lang="en-US" sz="1400" dirty="0">
                <a:solidFill>
                  <a:schemeClr val="bg1"/>
                </a:solidFill>
                <a:latin typeface="Times New Roman" panose="02020603050405020304" pitchFamily="18" charset="0"/>
                <a:cs typeface="Times New Roman" panose="02020603050405020304" pitchFamily="18" charset="0"/>
              </a:rPr>
              <a:t> 5-6 </a:t>
            </a:r>
            <a:r>
              <a:rPr lang="en-US" sz="1400" dirty="0" err="1">
                <a:solidFill>
                  <a:schemeClr val="bg1"/>
                </a:solidFill>
                <a:latin typeface="Times New Roman" panose="02020603050405020304" pitchFamily="18" charset="0"/>
                <a:cs typeface="Times New Roman" panose="02020603050405020304" pitchFamily="18" charset="0"/>
              </a:rPr>
              <a:t>năm</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hầu</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hết</a:t>
            </a:r>
            <a:r>
              <a:rPr lang="en-US" sz="1400" dirty="0">
                <a:solidFill>
                  <a:schemeClr val="bg1"/>
                </a:solidFill>
                <a:latin typeface="Times New Roman" panose="02020603050405020304" pitchFamily="18" charset="0"/>
                <a:cs typeface="Times New Roman" panose="02020603050405020304" pitchFamily="18" charset="0"/>
              </a:rPr>
              <a:t> 50-60% </a:t>
            </a:r>
            <a:r>
              <a:rPr lang="en-US" sz="1400" dirty="0" err="1">
                <a:solidFill>
                  <a:schemeClr val="bg1"/>
                </a:solidFill>
                <a:latin typeface="Times New Roman" panose="02020603050405020304" pitchFamily="18" charset="0"/>
                <a:cs typeface="Times New Roman" panose="02020603050405020304" pitchFamily="18" charset="0"/>
              </a:rPr>
              <a:t>các</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thủ</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khoa</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tốt</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nghiệp</a:t>
            </a:r>
            <a:r>
              <a:rPr lang="en-US" sz="1400" dirty="0">
                <a:solidFill>
                  <a:schemeClr val="bg1"/>
                </a:solidFill>
                <a:latin typeface="Times New Roman" panose="02020603050405020304" pitchFamily="18" charset="0"/>
                <a:cs typeface="Times New Roman" panose="02020603050405020304" pitchFamily="18" charset="0"/>
              </a:rPr>
              <a:t> THPT </a:t>
            </a:r>
            <a:r>
              <a:rPr lang="en-US" sz="1400" dirty="0" err="1">
                <a:solidFill>
                  <a:schemeClr val="bg1"/>
                </a:solidFill>
                <a:latin typeface="Times New Roman" panose="02020603050405020304" pitchFamily="18" charset="0"/>
                <a:cs typeface="Times New Roman" panose="02020603050405020304" pitchFamily="18" charset="0"/>
              </a:rPr>
              <a:t>đều</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dự</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thi</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vào</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Bách</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Khoa</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Khoảng</a:t>
            </a:r>
            <a:r>
              <a:rPr lang="en-US" sz="1400" dirty="0">
                <a:solidFill>
                  <a:schemeClr val="bg1"/>
                </a:solidFill>
                <a:latin typeface="Times New Roman" panose="02020603050405020304" pitchFamily="18" charset="0"/>
                <a:cs typeface="Times New Roman" panose="02020603050405020304" pitchFamily="18" charset="0"/>
              </a:rPr>
              <a:t> 3, 4 </a:t>
            </a:r>
            <a:r>
              <a:rPr lang="en-US" sz="1400" dirty="0" err="1">
                <a:solidFill>
                  <a:schemeClr val="bg1"/>
                </a:solidFill>
                <a:latin typeface="Times New Roman" panose="02020603050405020304" pitchFamily="18" charset="0"/>
                <a:cs typeface="Times New Roman" panose="02020603050405020304" pitchFamily="18" charset="0"/>
              </a:rPr>
              <a:t>năm</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gần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đây</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số</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lượng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người</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tuyển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thẳng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vào</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Bách</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Khoa</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rất</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nhiều</a:t>
            </a:r>
            <a:endParaRPr lang="en-US" sz="1400" dirty="0">
              <a:solidFill>
                <a:schemeClr val="bg1"/>
              </a:solidFill>
              <a:latin typeface="Times New Roman" panose="02020603050405020304" pitchFamily="18" charset="0"/>
              <a:cs typeface="Times New Roman" panose="02020603050405020304" pitchFamily="18" charset="0"/>
            </a:endParaRPr>
          </a:p>
          <a:p>
            <a:pPr marL="0" marR="0">
              <a:spcBef>
                <a:spcPts val="0"/>
              </a:spcBef>
              <a:spcAft>
                <a:spcPts val="800"/>
              </a:spcAft>
            </a:pPr>
            <a:r>
              <a:rPr lang="en-US" sz="1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latin typeface="Times New Roman" panose="02020603050405020304" pitchFamily="18" charset="0"/>
                <a:cs typeface="Times New Roman" panose="02020603050405020304" pitchFamily="18" charset="0"/>
              </a:rPr>
              <a:t>Bên cạnh đó, sinh viên Bách khoa hầu hết được ưu tiên và thu hút rất nhiều khi doanh nghiệp, công ty, nhà máy,.. đang có nhu cầu tuyển nhân lực...</a:t>
            </a:r>
            <a:endParaRPr lang="en-US" sz="1400" dirty="0">
              <a:solidFill>
                <a:schemeClr val="bg1"/>
              </a:solidFill>
              <a:latin typeface="Times New Roman" panose="02020603050405020304" pitchFamily="18" charset="0"/>
              <a:cs typeface="Times New Roman" panose="02020603050405020304" pitchFamily="18" charset="0"/>
            </a:endParaRPr>
          </a:p>
          <a:p>
            <a:endParaRPr lang="en-US" sz="1400" dirty="0">
              <a:solidFill>
                <a:srgbClr val="FEFFFF"/>
              </a:solidFill>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5344671" y="1352302"/>
            <a:ext cx="5594262" cy="2361742"/>
          </a:xfrm>
          <a:prstGeom prst="rect">
            <a:avLst/>
          </a:prstGeom>
        </p:spPr>
      </p:pic>
    </p:spTree>
    <p:extLst>
      <p:ext uri="{BB962C8B-B14F-4D97-AF65-F5344CB8AC3E}">
        <p14:creationId xmlns:p14="http://schemas.microsoft.com/office/powerpoint/2010/main" val="345021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wipe(down)">
                                      <p:cBhvr>
                                        <p:cTn id="14" dur="500"/>
                                        <p:tgtEl>
                                          <p:spTgt spid="3">
                                            <p:txEl>
                                              <p:pRg st="5" end="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down)">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80">
                                          <p:stCondLst>
                                            <p:cond delay="0"/>
                                          </p:stCondLst>
                                        </p:cTn>
                                        <p:tgtEl>
                                          <p:spTgt spid="13"/>
                                        </p:tgtEl>
                                      </p:cBhvr>
                                    </p:animEffect>
                                    <p:anim calcmode="lin" valueType="num">
                                      <p:cBhvr>
                                        <p:cTn id="3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5" dur="26">
                                          <p:stCondLst>
                                            <p:cond delay="650"/>
                                          </p:stCondLst>
                                        </p:cTn>
                                        <p:tgtEl>
                                          <p:spTgt spid="13"/>
                                        </p:tgtEl>
                                      </p:cBhvr>
                                      <p:to x="100000" y="60000"/>
                                    </p:animScale>
                                    <p:animScale>
                                      <p:cBhvr>
                                        <p:cTn id="36" dur="166" decel="50000">
                                          <p:stCondLst>
                                            <p:cond delay="676"/>
                                          </p:stCondLst>
                                        </p:cTn>
                                        <p:tgtEl>
                                          <p:spTgt spid="13"/>
                                        </p:tgtEl>
                                      </p:cBhvr>
                                      <p:to x="100000" y="100000"/>
                                    </p:animScale>
                                    <p:animScale>
                                      <p:cBhvr>
                                        <p:cTn id="37" dur="26">
                                          <p:stCondLst>
                                            <p:cond delay="1312"/>
                                          </p:stCondLst>
                                        </p:cTn>
                                        <p:tgtEl>
                                          <p:spTgt spid="13"/>
                                        </p:tgtEl>
                                      </p:cBhvr>
                                      <p:to x="100000" y="80000"/>
                                    </p:animScale>
                                    <p:animScale>
                                      <p:cBhvr>
                                        <p:cTn id="38" dur="166" decel="50000">
                                          <p:stCondLst>
                                            <p:cond delay="1338"/>
                                          </p:stCondLst>
                                        </p:cTn>
                                        <p:tgtEl>
                                          <p:spTgt spid="13"/>
                                        </p:tgtEl>
                                      </p:cBhvr>
                                      <p:to x="100000" y="100000"/>
                                    </p:animScale>
                                    <p:animScale>
                                      <p:cBhvr>
                                        <p:cTn id="39" dur="26">
                                          <p:stCondLst>
                                            <p:cond delay="1642"/>
                                          </p:stCondLst>
                                        </p:cTn>
                                        <p:tgtEl>
                                          <p:spTgt spid="13"/>
                                        </p:tgtEl>
                                      </p:cBhvr>
                                      <p:to x="100000" y="90000"/>
                                    </p:animScale>
                                    <p:animScale>
                                      <p:cBhvr>
                                        <p:cTn id="40" dur="166" decel="50000">
                                          <p:stCondLst>
                                            <p:cond delay="1668"/>
                                          </p:stCondLst>
                                        </p:cTn>
                                        <p:tgtEl>
                                          <p:spTgt spid="13"/>
                                        </p:tgtEl>
                                      </p:cBhvr>
                                      <p:to x="100000" y="100000"/>
                                    </p:animScale>
                                    <p:animScale>
                                      <p:cBhvr>
                                        <p:cTn id="41" dur="26">
                                          <p:stCondLst>
                                            <p:cond delay="1808"/>
                                          </p:stCondLst>
                                        </p:cTn>
                                        <p:tgtEl>
                                          <p:spTgt spid="13"/>
                                        </p:tgtEl>
                                      </p:cBhvr>
                                      <p:to x="100000" y="95000"/>
                                    </p:animScale>
                                    <p:animScale>
                                      <p:cBhvr>
                                        <p:cTn id="42"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F11D2-0831-41CA-B264-CD1BEE915712}"/>
              </a:ext>
            </a:extLst>
          </p:cNvPr>
          <p:cNvSpPr>
            <a:spLocks noGrp="1"/>
          </p:cNvSpPr>
          <p:nvPr>
            <p:ph type="title"/>
          </p:nvPr>
        </p:nvSpPr>
        <p:spPr>
          <a:xfrm>
            <a:off x="838204" y="379483"/>
            <a:ext cx="10515600" cy="1395589"/>
          </a:xfrm>
        </p:spPr>
        <p:txBody>
          <a:bodyPr>
            <a:normAutofit fontScale="90000"/>
          </a:bodyPr>
          <a:lstStyle/>
          <a:p>
            <a:pPr algn="ctr"/>
            <a:r>
              <a:rPr lang="en-US" dirty="0"/>
              <a:t/>
            </a:r>
            <a:br>
              <a:rPr lang="en-US" dirty="0"/>
            </a:br>
            <a:r>
              <a:rPr lang="en-US" dirty="0"/>
              <a:t/>
            </a:r>
            <a:br>
              <a:rPr lang="en-US" dirty="0"/>
            </a:br>
            <a:r>
              <a:rPr lang="vi-VN" dirty="0"/>
              <a:t>Bách Khoa là trường trọng điểm về Khoa học kỹ thuật, luôn nằm trong top đầu.</a:t>
            </a:r>
            <a:r>
              <a:rPr lang="en-US" dirty="0"/>
              <a:t/>
            </a:r>
            <a:br>
              <a:rPr lang="en-US" dirty="0"/>
            </a:br>
            <a:endParaRPr lang="en-US" dirty="0"/>
          </a:p>
        </p:txBody>
      </p:sp>
      <p:cxnSp>
        <p:nvCxnSpPr>
          <p:cNvPr id="37" name="Straight Connector 36">
            <a:extLst>
              <a:ext uri="{FF2B5EF4-FFF2-40B4-BE49-F238E27FC236}">
                <a16:creationId xmlns:a16="http://schemas.microsoft.com/office/drawing/2014/main" id="{E8E35B83-1EC3-4F87-9D54-D863463351B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5019A0-4461-4926-80B9-75A2A0375258}"/>
              </a:ext>
            </a:extLst>
          </p:cNvPr>
          <p:cNvSpPr>
            <a:spLocks noGrp="1"/>
          </p:cNvSpPr>
          <p:nvPr>
            <p:ph idx="1"/>
          </p:nvPr>
        </p:nvSpPr>
        <p:spPr>
          <a:xfrm>
            <a:off x="936978" y="1444978"/>
            <a:ext cx="10515600" cy="4910666"/>
          </a:xfrm>
        </p:spPr>
        <p:txBody>
          <a:bodyPr>
            <a:noAutofit/>
          </a:bodyPr>
          <a:lstStyle/>
          <a:p>
            <a:pPr marL="0">
              <a:spcBef>
                <a:spcPts val="0"/>
              </a:spcBef>
              <a:spcAft>
                <a:spcPts val="800"/>
              </a:spcAft>
            </a:pPr>
            <a:endParaRPr lang="en-US" dirty="0"/>
          </a:p>
          <a:p>
            <a:pPr marL="0">
              <a:spcBef>
                <a:spcPts val="0"/>
              </a:spcBef>
              <a:spcAft>
                <a:spcPts val="800"/>
              </a:spcAft>
            </a:pPr>
            <a:r>
              <a:rPr lang="vi-VN" sz="2000" dirty="0">
                <a:latin typeface="+mj-lt"/>
              </a:rPr>
              <a:t>Vững vàng trên con đường phát triển KHCN của một trường hàng đầu quốc gia, ĐHBK Hà Nội đã đạt được nhiều giải thưởng lớn về KHCN của Nhà nước, các tổ chức và thành tích trong nghiên cứu khoa học – chuyển giao công nghệ.</a:t>
            </a:r>
            <a:endParaRPr lang="en-US" sz="2000" dirty="0">
              <a:latin typeface="+mj-lt"/>
            </a:endParaRPr>
          </a:p>
          <a:p>
            <a:pPr marL="0" marR="0">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78344180"/>
              </p:ext>
            </p:extLst>
          </p:nvPr>
        </p:nvGraphicFramePr>
        <p:xfrm>
          <a:off x="838202" y="2907472"/>
          <a:ext cx="10515596" cy="3198049"/>
        </p:xfrm>
        <a:graphic>
          <a:graphicData uri="http://schemas.openxmlformats.org/drawingml/2006/table">
            <a:tbl>
              <a:tblPr firstRow="1" firstCol="1" bandRow="1">
                <a:tableStyleId>{5C22544A-7EE6-4342-B048-85BDC9FD1C3A}</a:tableStyleId>
              </a:tblPr>
              <a:tblGrid>
                <a:gridCol w="808892">
                  <a:extLst>
                    <a:ext uri="{9D8B030D-6E8A-4147-A177-3AD203B41FA5}">
                      <a16:colId xmlns:a16="http://schemas.microsoft.com/office/drawing/2014/main" val="2601752504"/>
                    </a:ext>
                  </a:extLst>
                </a:gridCol>
                <a:gridCol w="808892">
                  <a:extLst>
                    <a:ext uri="{9D8B030D-6E8A-4147-A177-3AD203B41FA5}">
                      <a16:colId xmlns:a16="http://schemas.microsoft.com/office/drawing/2014/main" val="3949962349"/>
                    </a:ext>
                  </a:extLst>
                </a:gridCol>
                <a:gridCol w="808892">
                  <a:extLst>
                    <a:ext uri="{9D8B030D-6E8A-4147-A177-3AD203B41FA5}">
                      <a16:colId xmlns:a16="http://schemas.microsoft.com/office/drawing/2014/main" val="1161343837"/>
                    </a:ext>
                  </a:extLst>
                </a:gridCol>
                <a:gridCol w="808892">
                  <a:extLst>
                    <a:ext uri="{9D8B030D-6E8A-4147-A177-3AD203B41FA5}">
                      <a16:colId xmlns:a16="http://schemas.microsoft.com/office/drawing/2014/main" val="2848672079"/>
                    </a:ext>
                  </a:extLst>
                </a:gridCol>
                <a:gridCol w="808892">
                  <a:extLst>
                    <a:ext uri="{9D8B030D-6E8A-4147-A177-3AD203B41FA5}">
                      <a16:colId xmlns:a16="http://schemas.microsoft.com/office/drawing/2014/main" val="1269395396"/>
                    </a:ext>
                  </a:extLst>
                </a:gridCol>
                <a:gridCol w="808892">
                  <a:extLst>
                    <a:ext uri="{9D8B030D-6E8A-4147-A177-3AD203B41FA5}">
                      <a16:colId xmlns:a16="http://schemas.microsoft.com/office/drawing/2014/main" val="1281167984"/>
                    </a:ext>
                  </a:extLst>
                </a:gridCol>
                <a:gridCol w="808892">
                  <a:extLst>
                    <a:ext uri="{9D8B030D-6E8A-4147-A177-3AD203B41FA5}">
                      <a16:colId xmlns:a16="http://schemas.microsoft.com/office/drawing/2014/main" val="3582544343"/>
                    </a:ext>
                  </a:extLst>
                </a:gridCol>
                <a:gridCol w="808892">
                  <a:extLst>
                    <a:ext uri="{9D8B030D-6E8A-4147-A177-3AD203B41FA5}">
                      <a16:colId xmlns:a16="http://schemas.microsoft.com/office/drawing/2014/main" val="1692448916"/>
                    </a:ext>
                  </a:extLst>
                </a:gridCol>
                <a:gridCol w="808892">
                  <a:extLst>
                    <a:ext uri="{9D8B030D-6E8A-4147-A177-3AD203B41FA5}">
                      <a16:colId xmlns:a16="http://schemas.microsoft.com/office/drawing/2014/main" val="355817758"/>
                    </a:ext>
                  </a:extLst>
                </a:gridCol>
                <a:gridCol w="808892">
                  <a:extLst>
                    <a:ext uri="{9D8B030D-6E8A-4147-A177-3AD203B41FA5}">
                      <a16:colId xmlns:a16="http://schemas.microsoft.com/office/drawing/2014/main" val="1299955860"/>
                    </a:ext>
                  </a:extLst>
                </a:gridCol>
                <a:gridCol w="808892">
                  <a:extLst>
                    <a:ext uri="{9D8B030D-6E8A-4147-A177-3AD203B41FA5}">
                      <a16:colId xmlns:a16="http://schemas.microsoft.com/office/drawing/2014/main" val="1103837913"/>
                    </a:ext>
                  </a:extLst>
                </a:gridCol>
                <a:gridCol w="808892">
                  <a:extLst>
                    <a:ext uri="{9D8B030D-6E8A-4147-A177-3AD203B41FA5}">
                      <a16:colId xmlns:a16="http://schemas.microsoft.com/office/drawing/2014/main" val="1349540652"/>
                    </a:ext>
                  </a:extLst>
                </a:gridCol>
                <a:gridCol w="808892">
                  <a:extLst>
                    <a:ext uri="{9D8B030D-6E8A-4147-A177-3AD203B41FA5}">
                      <a16:colId xmlns:a16="http://schemas.microsoft.com/office/drawing/2014/main" val="1334303041"/>
                    </a:ext>
                  </a:extLst>
                </a:gridCol>
              </a:tblGrid>
              <a:tr h="1601266">
                <a:tc rowSpan="2">
                  <a:txBody>
                    <a:bodyPr/>
                    <a:lstStyle/>
                    <a:p>
                      <a:pPr marL="0" marR="0" algn="ctr">
                        <a:lnSpc>
                          <a:spcPct val="107000"/>
                        </a:lnSpc>
                        <a:spcBef>
                          <a:spcPts val="1200"/>
                        </a:spcBef>
                        <a:spcAft>
                          <a:spcPts val="1200"/>
                        </a:spcAft>
                      </a:pPr>
                      <a:r>
                        <a:rPr lang="vi-VN" sz="1050">
                          <a:effectLst/>
                        </a:rPr>
                        <a:t>Đối tượng khen thưởng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gridSpan="3">
                  <a:txBody>
                    <a:bodyPr/>
                    <a:lstStyle/>
                    <a:p>
                      <a:pPr marL="0" marR="0" algn="ctr">
                        <a:lnSpc>
                          <a:spcPct val="107000"/>
                        </a:lnSpc>
                        <a:spcBef>
                          <a:spcPts val="1200"/>
                        </a:spcBef>
                        <a:spcAft>
                          <a:spcPts val="1200"/>
                        </a:spcAft>
                      </a:pPr>
                      <a:r>
                        <a:rPr lang="vi-VN" sz="1050">
                          <a:effectLst/>
                        </a:rPr>
                        <a:t>Huân chương </a:t>
                      </a:r>
                      <a:endParaRPr lang="en-US" sz="1400">
                        <a:effectLst/>
                      </a:endParaRPr>
                    </a:p>
                    <a:p>
                      <a:pPr marL="0" marR="0" algn="ctr">
                        <a:lnSpc>
                          <a:spcPct val="107000"/>
                        </a:lnSpc>
                        <a:spcBef>
                          <a:spcPts val="600"/>
                        </a:spcBef>
                        <a:spcAft>
                          <a:spcPts val="600"/>
                        </a:spcAft>
                      </a:pPr>
                      <a:r>
                        <a:rPr lang="vi-VN" sz="1050">
                          <a:effectLst/>
                        </a:rPr>
                        <a:t>Độc lập</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vi-VN" sz="1050" dirty="0">
                          <a:effectLst/>
                        </a:rPr>
                        <a:t>Huân chương </a:t>
                      </a:r>
                      <a:endParaRPr lang="en-US" sz="1400" dirty="0">
                        <a:effectLst/>
                      </a:endParaRPr>
                    </a:p>
                    <a:p>
                      <a:pPr marL="0" marR="0" algn="ctr">
                        <a:lnSpc>
                          <a:spcPct val="107000"/>
                        </a:lnSpc>
                        <a:spcBef>
                          <a:spcPts val="600"/>
                        </a:spcBef>
                        <a:spcAft>
                          <a:spcPts val="600"/>
                        </a:spcAft>
                      </a:pPr>
                      <a:r>
                        <a:rPr lang="vi-VN" sz="1050" dirty="0">
                          <a:effectLst/>
                        </a:rPr>
                        <a:t>Kháng chiến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vi-VN" sz="1050" dirty="0">
                          <a:effectLst/>
                        </a:rPr>
                        <a:t>Huân chương </a:t>
                      </a:r>
                      <a:endParaRPr lang="en-US" sz="1400" dirty="0">
                        <a:effectLst/>
                      </a:endParaRPr>
                    </a:p>
                    <a:p>
                      <a:pPr marL="0" marR="0" algn="ctr">
                        <a:lnSpc>
                          <a:spcPct val="107000"/>
                        </a:lnSpc>
                        <a:spcBef>
                          <a:spcPts val="600"/>
                        </a:spcBef>
                        <a:spcAft>
                          <a:spcPts val="600"/>
                        </a:spcAft>
                      </a:pPr>
                      <a:r>
                        <a:rPr lang="vi-VN" sz="1050" dirty="0">
                          <a:effectLst/>
                        </a:rPr>
                        <a:t>Chiến công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vi-VN" sz="1050">
                          <a:effectLst/>
                        </a:rPr>
                        <a:t>Huân chương </a:t>
                      </a:r>
                      <a:endParaRPr lang="en-US" sz="1400">
                        <a:effectLst/>
                      </a:endParaRPr>
                    </a:p>
                    <a:p>
                      <a:pPr marL="0" marR="0" algn="ctr">
                        <a:lnSpc>
                          <a:spcPct val="107000"/>
                        </a:lnSpc>
                        <a:spcBef>
                          <a:spcPts val="600"/>
                        </a:spcBef>
                        <a:spcAft>
                          <a:spcPts val="600"/>
                        </a:spcAft>
                      </a:pPr>
                      <a:r>
                        <a:rPr lang="vi-VN" sz="1050">
                          <a:effectLst/>
                        </a:rPr>
                        <a:t>Lao động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11519780"/>
                  </a:ext>
                </a:extLst>
              </a:tr>
              <a:tr h="532261">
                <a:tc vMerge="1">
                  <a:txBody>
                    <a:bodyPr/>
                    <a:lstStyle/>
                    <a:p>
                      <a:endParaRPr lang="en-US"/>
                    </a:p>
                  </a:txBody>
                  <a:tcPr/>
                </a:tc>
                <a:tc>
                  <a:txBody>
                    <a:bodyPr/>
                    <a:lstStyle/>
                    <a:p>
                      <a:pPr marL="0" marR="0" algn="ctr">
                        <a:lnSpc>
                          <a:spcPct val="107000"/>
                        </a:lnSpc>
                        <a:spcBef>
                          <a:spcPts val="0"/>
                        </a:spcBef>
                        <a:spcAft>
                          <a:spcPts val="0"/>
                        </a:spcAft>
                      </a:pPr>
                      <a:r>
                        <a:rPr lang="vi-VN" sz="1050">
                          <a:effectLst/>
                        </a:rPr>
                        <a:t>Nhất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Nhì</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Ba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Nhất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Nhì</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Ba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Nhất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Nhì</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Ba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Nhất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Nhì</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gn="ctr">
                        <a:lnSpc>
                          <a:spcPct val="107000"/>
                        </a:lnSpc>
                        <a:spcBef>
                          <a:spcPts val="0"/>
                        </a:spcBef>
                        <a:spcAft>
                          <a:spcPts val="0"/>
                        </a:spcAft>
                      </a:pPr>
                      <a:r>
                        <a:rPr lang="vi-VN" sz="1050">
                          <a:effectLst/>
                        </a:rPr>
                        <a:t>Ba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146974256"/>
                  </a:ext>
                </a:extLst>
              </a:tr>
              <a:tr h="532261">
                <a:tc>
                  <a:txBody>
                    <a:bodyPr/>
                    <a:lstStyle/>
                    <a:p>
                      <a:pPr marL="0" marR="0" algn="ctr">
                        <a:lnSpc>
                          <a:spcPct val="107000"/>
                        </a:lnSpc>
                        <a:spcBef>
                          <a:spcPts val="0"/>
                        </a:spcBef>
                        <a:spcAft>
                          <a:spcPts val="0"/>
                        </a:spcAft>
                      </a:pPr>
                      <a:r>
                        <a:rPr lang="vi-VN" sz="1050">
                          <a:effectLst/>
                        </a:rPr>
                        <a:t>Đơn vị</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26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478686359"/>
                  </a:ext>
                </a:extLst>
              </a:tr>
              <a:tr h="532261">
                <a:tc>
                  <a:txBody>
                    <a:bodyPr/>
                    <a:lstStyle/>
                    <a:p>
                      <a:pPr marL="0" marR="0" algn="ctr">
                        <a:lnSpc>
                          <a:spcPct val="107000"/>
                        </a:lnSpc>
                        <a:spcBef>
                          <a:spcPts val="0"/>
                        </a:spcBef>
                        <a:spcAft>
                          <a:spcPts val="0"/>
                        </a:spcAft>
                      </a:pPr>
                      <a:r>
                        <a:rPr lang="vi-VN" sz="1050">
                          <a:effectLst/>
                        </a:rPr>
                        <a:t>Cá nhân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75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274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404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a:effectLst/>
                        </a:rPr>
                        <a:t>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tc>
                  <a:txBody>
                    <a:bodyPr/>
                    <a:lstStyle/>
                    <a:p>
                      <a:pPr marL="0" marR="0">
                        <a:lnSpc>
                          <a:spcPct val="107000"/>
                        </a:lnSpc>
                        <a:spcBef>
                          <a:spcPts val="0"/>
                        </a:spcBef>
                        <a:spcAft>
                          <a:spcPts val="0"/>
                        </a:spcAft>
                      </a:pPr>
                      <a:r>
                        <a:rPr lang="vi-VN" sz="1050" dirty="0">
                          <a:effectLst/>
                        </a:rPr>
                        <a:t>84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1525858008"/>
                  </a:ext>
                </a:extLst>
              </a:tr>
            </a:tbl>
          </a:graphicData>
        </a:graphic>
      </p:graphicFrame>
    </p:spTree>
    <p:extLst>
      <p:ext uri="{BB962C8B-B14F-4D97-AF65-F5344CB8AC3E}">
        <p14:creationId xmlns:p14="http://schemas.microsoft.com/office/powerpoint/2010/main" val="80061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9112"/>
          </a:xfrm>
        </p:spPr>
        <p:txBody>
          <a:bodyPr>
            <a:noAutofit/>
          </a:bodyPr>
          <a:lstStyle/>
          <a:p>
            <a:pPr lvl="0" algn="ctr"/>
            <a:r>
              <a:rPr lang="en-US" altLang="en-US" sz="4000" b="1" dirty="0">
                <a:latin typeface="Times New Roman" panose="02020603050405020304" pitchFamily="18" charset="0"/>
                <a:ea typeface="Times New Roman" panose="02020603050405020304" pitchFamily="18" charset="0"/>
                <a:cs typeface="Times New Roman" panose="02020603050405020304" pitchFamily="18" charset="0"/>
              </a:rPr>
              <a:t/>
            </a:r>
            <a:br>
              <a:rPr lang="en-US" altLang="en-US" sz="4000" b="1" dirty="0">
                <a:latin typeface="Times New Roman" panose="02020603050405020304" pitchFamily="18" charset="0"/>
                <a:ea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3329785"/>
              </p:ext>
            </p:extLst>
          </p:nvPr>
        </p:nvGraphicFramePr>
        <p:xfrm>
          <a:off x="676548" y="365126"/>
          <a:ext cx="10838904" cy="4670778"/>
        </p:xfrm>
        <a:graphic>
          <a:graphicData uri="http://schemas.openxmlformats.org/drawingml/2006/table">
            <a:tbl>
              <a:tblPr firstRow="1" firstCol="1" bandRow="1">
                <a:tableStyleId>{5C22544A-7EE6-4342-B048-85BDC9FD1C3A}</a:tableStyleId>
              </a:tblPr>
              <a:tblGrid>
                <a:gridCol w="3612968">
                  <a:extLst>
                    <a:ext uri="{9D8B030D-6E8A-4147-A177-3AD203B41FA5}">
                      <a16:colId xmlns:a16="http://schemas.microsoft.com/office/drawing/2014/main" val="2708174811"/>
                    </a:ext>
                  </a:extLst>
                </a:gridCol>
                <a:gridCol w="3612968">
                  <a:extLst>
                    <a:ext uri="{9D8B030D-6E8A-4147-A177-3AD203B41FA5}">
                      <a16:colId xmlns:a16="http://schemas.microsoft.com/office/drawing/2014/main" val="2445644301"/>
                    </a:ext>
                  </a:extLst>
                </a:gridCol>
                <a:gridCol w="3612968">
                  <a:extLst>
                    <a:ext uri="{9D8B030D-6E8A-4147-A177-3AD203B41FA5}">
                      <a16:colId xmlns:a16="http://schemas.microsoft.com/office/drawing/2014/main" val="1221429841"/>
                    </a:ext>
                  </a:extLst>
                </a:gridCol>
              </a:tblGrid>
              <a:tr h="241028">
                <a:tc>
                  <a:txBody>
                    <a:bodyPr/>
                    <a:lstStyle/>
                    <a:p>
                      <a:pPr marL="0" marR="0" algn="ctr">
                        <a:lnSpc>
                          <a:spcPct val="107000"/>
                        </a:lnSpc>
                        <a:spcBef>
                          <a:spcPts val="1200"/>
                        </a:spcBef>
                        <a:spcAft>
                          <a:spcPts val="1200"/>
                        </a:spcAft>
                      </a:pPr>
                      <a:r>
                        <a:rPr lang="vi-VN" sz="1000">
                          <a:effectLst/>
                        </a:rPr>
                        <a:t>STT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gn="ctr">
                        <a:lnSpc>
                          <a:spcPct val="107000"/>
                        </a:lnSpc>
                        <a:spcBef>
                          <a:spcPts val="1200"/>
                        </a:spcBef>
                        <a:spcAft>
                          <a:spcPts val="1200"/>
                        </a:spcAft>
                      </a:pPr>
                      <a:r>
                        <a:rPr lang="vi-VN" sz="1000" dirty="0">
                          <a:effectLst/>
                        </a:rPr>
                        <a:t>Danh mục</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gn="ctr">
                        <a:lnSpc>
                          <a:spcPct val="107000"/>
                        </a:lnSpc>
                        <a:spcBef>
                          <a:spcPts val="1200"/>
                        </a:spcBef>
                        <a:spcAft>
                          <a:spcPts val="1200"/>
                        </a:spcAft>
                      </a:pPr>
                      <a:r>
                        <a:rPr lang="vi-VN" sz="1000">
                          <a:effectLst/>
                        </a:rPr>
                        <a:t>Số lượng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4275835095"/>
                  </a:ext>
                </a:extLst>
              </a:tr>
              <a:tr h="656103">
                <a:tc>
                  <a:txBody>
                    <a:bodyPr/>
                    <a:lstStyle/>
                    <a:p>
                      <a:pPr marL="0" marR="0">
                        <a:lnSpc>
                          <a:spcPct val="107000"/>
                        </a:lnSpc>
                        <a:spcBef>
                          <a:spcPts val="1200"/>
                        </a:spcBef>
                        <a:spcAft>
                          <a:spcPts val="1200"/>
                        </a:spcAft>
                      </a:pPr>
                      <a:r>
                        <a:rPr lang="vi-VN" sz="1000">
                          <a:effectLst/>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1200"/>
                        </a:spcBef>
                        <a:spcAft>
                          <a:spcPts val="1200"/>
                        </a:spcAft>
                      </a:pPr>
                      <a:r>
                        <a:rPr lang="vi-VN" sz="1000">
                          <a:effectLst/>
                        </a:rPr>
                        <a:t>Bằng khen của Thủ tướng Chính phủ</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1200"/>
                        </a:spcBef>
                        <a:spcAft>
                          <a:spcPts val="1200"/>
                        </a:spcAft>
                      </a:pPr>
                      <a:r>
                        <a:rPr lang="vi-VN" sz="1000">
                          <a:effectLst/>
                        </a:rPr>
                        <a:t>Tập thể: 02</a:t>
                      </a:r>
                      <a:endParaRPr lang="en-US" sz="1400">
                        <a:effectLst/>
                      </a:endParaRPr>
                    </a:p>
                    <a:p>
                      <a:pPr marL="0" marR="0">
                        <a:lnSpc>
                          <a:spcPct val="107000"/>
                        </a:lnSpc>
                        <a:spcBef>
                          <a:spcPts val="600"/>
                        </a:spcBef>
                        <a:spcAft>
                          <a:spcPts val="600"/>
                        </a:spcAft>
                      </a:pPr>
                      <a:r>
                        <a:rPr lang="vi-VN" sz="1000">
                          <a:effectLst/>
                        </a:rPr>
                        <a:t>Cá nhân: 35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1837225837"/>
                  </a:ext>
                </a:extLst>
              </a:tr>
              <a:tr h="833842">
                <a:tc>
                  <a:txBody>
                    <a:bodyPr/>
                    <a:lstStyle/>
                    <a:p>
                      <a:pPr marL="0" marR="0">
                        <a:lnSpc>
                          <a:spcPct val="107000"/>
                        </a:lnSpc>
                        <a:spcBef>
                          <a:spcPts val="0"/>
                        </a:spcBef>
                        <a:spcAft>
                          <a:spcPts val="0"/>
                        </a:spcAft>
                      </a:pPr>
                      <a:r>
                        <a:rPr lang="vi-VN" sz="1000" dirty="0">
                          <a:effectLst/>
                        </a:rPr>
                        <a:t>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Bằng khen của Bộ trưởng Bộ Giáo dục và Đào tạo</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Nhà trường: 03</a:t>
                      </a:r>
                      <a:endParaRPr lang="en-US" sz="1400">
                        <a:effectLst/>
                      </a:endParaRPr>
                    </a:p>
                    <a:p>
                      <a:pPr marL="0" marR="0">
                        <a:lnSpc>
                          <a:spcPct val="107000"/>
                        </a:lnSpc>
                        <a:spcBef>
                          <a:spcPts val="600"/>
                        </a:spcBef>
                        <a:spcAft>
                          <a:spcPts val="600"/>
                        </a:spcAft>
                      </a:pPr>
                      <a:r>
                        <a:rPr lang="vi-VN" sz="1000">
                          <a:effectLst/>
                        </a:rPr>
                        <a:t>Tập thể: 09</a:t>
                      </a:r>
                      <a:endParaRPr lang="en-US" sz="1400">
                        <a:effectLst/>
                      </a:endParaRPr>
                    </a:p>
                    <a:p>
                      <a:pPr marL="0" marR="0">
                        <a:lnSpc>
                          <a:spcPct val="107000"/>
                        </a:lnSpc>
                        <a:spcBef>
                          <a:spcPts val="600"/>
                        </a:spcBef>
                        <a:spcAft>
                          <a:spcPts val="600"/>
                        </a:spcAft>
                      </a:pPr>
                      <a:r>
                        <a:rPr lang="vi-VN" sz="1000">
                          <a:effectLst/>
                        </a:rPr>
                        <a:t>Cá nhân:264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4267141366"/>
                  </a:ext>
                </a:extLst>
              </a:tr>
              <a:tr h="241028">
                <a:tc>
                  <a:txBody>
                    <a:bodyPr/>
                    <a:lstStyle/>
                    <a:p>
                      <a:pPr marL="0" marR="0">
                        <a:lnSpc>
                          <a:spcPct val="107000"/>
                        </a:lnSpc>
                        <a:spcBef>
                          <a:spcPts val="0"/>
                        </a:spcBef>
                        <a:spcAft>
                          <a:spcPts val="0"/>
                        </a:spcAft>
                      </a:pPr>
                      <a:r>
                        <a:rPr lang="vi-VN" sz="1000">
                          <a:effectLst/>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Huân chương Lao động hạng Nhì</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Cá nhân:03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2157329286"/>
                  </a:ext>
                </a:extLst>
              </a:tr>
              <a:tr h="497879">
                <a:tc>
                  <a:txBody>
                    <a:bodyPr/>
                    <a:lstStyle/>
                    <a:p>
                      <a:pPr marL="0" marR="0">
                        <a:lnSpc>
                          <a:spcPct val="107000"/>
                        </a:lnSpc>
                        <a:spcBef>
                          <a:spcPts val="0"/>
                        </a:spcBef>
                        <a:spcAft>
                          <a:spcPts val="0"/>
                        </a:spcAft>
                      </a:pPr>
                      <a:r>
                        <a:rPr lang="vi-VN" sz="1000">
                          <a:effectLst/>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Huân chương Lao động hạng Ba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Tập thể: 05</a:t>
                      </a:r>
                      <a:endParaRPr lang="en-US" sz="1400">
                        <a:effectLst/>
                      </a:endParaRPr>
                    </a:p>
                    <a:p>
                      <a:pPr marL="0" marR="0">
                        <a:lnSpc>
                          <a:spcPct val="107000"/>
                        </a:lnSpc>
                        <a:spcBef>
                          <a:spcPts val="600"/>
                        </a:spcBef>
                        <a:spcAft>
                          <a:spcPts val="600"/>
                        </a:spcAft>
                      </a:pPr>
                      <a:r>
                        <a:rPr lang="vi-VN" sz="1000">
                          <a:effectLst/>
                        </a:rPr>
                        <a:t>Cá nhân: 43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3125044511"/>
                  </a:ext>
                </a:extLst>
              </a:tr>
              <a:tr h="497879">
                <a:tc>
                  <a:txBody>
                    <a:bodyPr/>
                    <a:lstStyle/>
                    <a:p>
                      <a:pPr marL="0" marR="0">
                        <a:lnSpc>
                          <a:spcPct val="107000"/>
                        </a:lnSpc>
                        <a:spcBef>
                          <a:spcPts val="0"/>
                        </a:spcBef>
                        <a:spcAft>
                          <a:spcPts val="0"/>
                        </a:spcAft>
                      </a:pPr>
                      <a:r>
                        <a:rPr lang="vi-VN" sz="1000" dirty="0">
                          <a:effectLst/>
                        </a:rPr>
                        <a:t>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Cờ thi đua cấp Bộ</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Nhà trường: 02</a:t>
                      </a:r>
                      <a:endParaRPr lang="en-US" sz="1400">
                        <a:effectLst/>
                      </a:endParaRPr>
                    </a:p>
                    <a:p>
                      <a:pPr marL="0" marR="0">
                        <a:lnSpc>
                          <a:spcPct val="107000"/>
                        </a:lnSpc>
                        <a:spcBef>
                          <a:spcPts val="600"/>
                        </a:spcBef>
                        <a:spcAft>
                          <a:spcPts val="600"/>
                        </a:spcAft>
                      </a:pPr>
                      <a:r>
                        <a:rPr lang="vi-VN" sz="1000">
                          <a:effectLst/>
                        </a:rPr>
                        <a:t>Tập thể:02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2890802416"/>
                  </a:ext>
                </a:extLst>
              </a:tr>
              <a:tr h="497879">
                <a:tc>
                  <a:txBody>
                    <a:bodyPr/>
                    <a:lstStyle/>
                    <a:p>
                      <a:pPr marL="0" marR="0">
                        <a:lnSpc>
                          <a:spcPct val="107000"/>
                        </a:lnSpc>
                        <a:spcBef>
                          <a:spcPts val="0"/>
                        </a:spcBef>
                        <a:spcAft>
                          <a:spcPts val="0"/>
                        </a:spcAft>
                      </a:pPr>
                      <a:r>
                        <a:rPr lang="vi-VN" sz="1000" dirty="0">
                          <a:effectLst/>
                        </a:rPr>
                        <a:t>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Tập thể Lao động xuất sắc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Nhà trường: 03</a:t>
                      </a:r>
                      <a:endParaRPr lang="en-US" sz="1400">
                        <a:effectLst/>
                      </a:endParaRPr>
                    </a:p>
                    <a:p>
                      <a:pPr marL="0" marR="0">
                        <a:lnSpc>
                          <a:spcPct val="107000"/>
                        </a:lnSpc>
                        <a:spcBef>
                          <a:spcPts val="600"/>
                        </a:spcBef>
                        <a:spcAft>
                          <a:spcPts val="600"/>
                        </a:spcAft>
                      </a:pPr>
                      <a:r>
                        <a:rPr lang="vi-VN" sz="1000">
                          <a:effectLst/>
                        </a:rPr>
                        <a:t>Tập thể: 163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4049736639"/>
                  </a:ext>
                </a:extLst>
              </a:tr>
              <a:tr h="241028">
                <a:tc>
                  <a:txBody>
                    <a:bodyPr/>
                    <a:lstStyle/>
                    <a:p>
                      <a:pPr marL="0" marR="0">
                        <a:lnSpc>
                          <a:spcPct val="107000"/>
                        </a:lnSpc>
                        <a:spcBef>
                          <a:spcPts val="0"/>
                        </a:spcBef>
                        <a:spcAft>
                          <a:spcPts val="0"/>
                        </a:spcAft>
                      </a:pPr>
                      <a:r>
                        <a:rPr lang="vi-VN" sz="1000">
                          <a:effectLst/>
                        </a:rPr>
                        <a:t>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Chiến sĩ thi đua cấp Bộ</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Cá nhân: 165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2596735037"/>
                  </a:ext>
                </a:extLst>
              </a:tr>
              <a:tr h="241028">
                <a:tc>
                  <a:txBody>
                    <a:bodyPr/>
                    <a:lstStyle/>
                    <a:p>
                      <a:pPr marL="0" marR="0">
                        <a:lnSpc>
                          <a:spcPct val="107000"/>
                        </a:lnSpc>
                        <a:spcBef>
                          <a:spcPts val="0"/>
                        </a:spcBef>
                        <a:spcAft>
                          <a:spcPts val="0"/>
                        </a:spcAft>
                      </a:pPr>
                      <a:r>
                        <a:rPr lang="vi-VN" sz="1000">
                          <a:effectLst/>
                        </a:rPr>
                        <a:t>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Kỷ niệm chương Vì sự nghiệp giáo dục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Cá nhân: 27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1487647267"/>
                  </a:ext>
                </a:extLst>
              </a:tr>
              <a:tr h="241028">
                <a:tc>
                  <a:txBody>
                    <a:bodyPr/>
                    <a:lstStyle/>
                    <a:p>
                      <a:pPr marL="0" marR="0">
                        <a:lnSpc>
                          <a:spcPct val="107000"/>
                        </a:lnSpc>
                        <a:spcBef>
                          <a:spcPts val="0"/>
                        </a:spcBef>
                        <a:spcAft>
                          <a:spcPts val="0"/>
                        </a:spcAft>
                      </a:pPr>
                      <a:r>
                        <a:rPr lang="vi-VN" sz="1000">
                          <a:effectLst/>
                        </a:rPr>
                        <a:t>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dirty="0">
                          <a:effectLst/>
                        </a:rPr>
                        <a:t>Nhà giáo nhân dân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Cá nhân: 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2162817065"/>
                  </a:ext>
                </a:extLst>
              </a:tr>
              <a:tr h="241028">
                <a:tc>
                  <a:txBody>
                    <a:bodyPr/>
                    <a:lstStyle/>
                    <a:p>
                      <a:pPr marL="0" marR="0">
                        <a:lnSpc>
                          <a:spcPct val="107000"/>
                        </a:lnSpc>
                        <a:spcBef>
                          <a:spcPts val="0"/>
                        </a:spcBef>
                        <a:spcAft>
                          <a:spcPts val="0"/>
                        </a:spcAft>
                      </a:pPr>
                      <a:r>
                        <a:rPr lang="vi-VN" sz="1000">
                          <a:effectLst/>
                        </a:rPr>
                        <a:t>10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Nhà giáo ưu tú</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Cá nhân: 80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2990240491"/>
                  </a:ext>
                </a:extLst>
              </a:tr>
              <a:tr h="241028">
                <a:tc>
                  <a:txBody>
                    <a:bodyPr/>
                    <a:lstStyle/>
                    <a:p>
                      <a:pPr marL="0" marR="0">
                        <a:lnSpc>
                          <a:spcPct val="107000"/>
                        </a:lnSpc>
                        <a:spcBef>
                          <a:spcPts val="0"/>
                        </a:spcBef>
                        <a:spcAft>
                          <a:spcPts val="0"/>
                        </a:spcAft>
                      </a:pPr>
                      <a:r>
                        <a:rPr lang="vi-VN" sz="1000">
                          <a:effectLst/>
                        </a:rPr>
                        <a:t>11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a:effectLst/>
                        </a:rPr>
                        <a:t>Chiến sĩ thi đua cấp cơ sở</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tc>
                  <a:txBody>
                    <a:bodyPr/>
                    <a:lstStyle/>
                    <a:p>
                      <a:pPr marL="0" marR="0">
                        <a:lnSpc>
                          <a:spcPct val="107000"/>
                        </a:lnSpc>
                        <a:spcBef>
                          <a:spcPts val="0"/>
                        </a:spcBef>
                        <a:spcAft>
                          <a:spcPts val="0"/>
                        </a:spcAft>
                      </a:pPr>
                      <a:r>
                        <a:rPr lang="vi-VN" sz="1000" dirty="0">
                          <a:effectLst/>
                        </a:rPr>
                        <a:t>Trên 30000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61" marR="58961" marT="29481" marB="29481" anchor="ctr"/>
                </a:tc>
                <a:extLst>
                  <a:ext uri="{0D108BD9-81ED-4DB2-BD59-A6C34878D82A}">
                    <a16:rowId xmlns:a16="http://schemas.microsoft.com/office/drawing/2014/main" val="2701843541"/>
                  </a:ext>
                </a:extLst>
              </a:tr>
            </a:tbl>
          </a:graphicData>
        </a:graphic>
      </p:graphicFrame>
      <p:sp>
        <p:nvSpPr>
          <p:cNvPr id="5" name="TextBox 4">
            <a:extLst>
              <a:ext uri="{FF2B5EF4-FFF2-40B4-BE49-F238E27FC236}">
                <a16:creationId xmlns:a16="http://schemas.microsoft.com/office/drawing/2014/main" id="{03FA9DA8-4109-4255-A595-1EDFCAC1D8B2}"/>
              </a:ext>
            </a:extLst>
          </p:cNvPr>
          <p:cNvSpPr txBox="1"/>
          <p:nvPr/>
        </p:nvSpPr>
        <p:spPr>
          <a:xfrm>
            <a:off x="2219325" y="5035904"/>
            <a:ext cx="7200900" cy="1938992"/>
          </a:xfrm>
          <a:prstGeom prst="rect">
            <a:avLst/>
          </a:prstGeom>
          <a:noFill/>
        </p:spPr>
        <p:txBody>
          <a:bodyPr wrap="square">
            <a:spAutoFit/>
          </a:bodyPr>
          <a:lstStyle/>
          <a:p>
            <a:pPr algn="ctr"/>
            <a:r>
              <a:rPr lang="en-US" altLang="en-US" sz="4000" b="1" dirty="0" err="1">
                <a:latin typeface="Times New Roman" panose="02020603050405020304" pitchFamily="18" charset="0"/>
                <a:ea typeface="Times New Roman" panose="02020603050405020304" pitchFamily="18" charset="0"/>
                <a:cs typeface="Times New Roman" panose="02020603050405020304" pitchFamily="18" charset="0"/>
              </a:rPr>
              <a:t>Danh</a:t>
            </a:r>
            <a:r>
              <a:rPr lang="en-US" altLang="en-US" sz="4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4000" b="1" dirty="0" err="1">
                <a:latin typeface="Times New Roman" panose="02020603050405020304" pitchFamily="18" charset="0"/>
                <a:ea typeface="Times New Roman" panose="02020603050405020304" pitchFamily="18" charset="0"/>
                <a:cs typeface="Times New Roman" panose="02020603050405020304" pitchFamily="18" charset="0"/>
              </a:rPr>
              <a:t>hiệu</a:t>
            </a:r>
            <a:r>
              <a:rPr lang="en-US" altLang="en-US" sz="4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4000" b="1"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altLang="en-US" sz="4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4000" b="1" dirty="0" err="1">
                <a:latin typeface="Times New Roman" panose="02020603050405020304" pitchFamily="18" charset="0"/>
                <a:ea typeface="Times New Roman" panose="02020603050405020304" pitchFamily="18" charset="0"/>
                <a:cs typeface="Times New Roman" panose="02020603050405020304" pitchFamily="18" charset="0"/>
              </a:rPr>
              <a:t>phần</a:t>
            </a:r>
            <a:r>
              <a:rPr lang="en-US" altLang="en-US" sz="4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4000" b="1" dirty="0" err="1">
                <a:latin typeface="Times New Roman" panose="02020603050405020304" pitchFamily="18" charset="0"/>
                <a:ea typeface="Times New Roman" panose="02020603050405020304" pitchFamily="18" charset="0"/>
                <a:cs typeface="Times New Roman" panose="02020603050405020304" pitchFamily="18" charset="0"/>
              </a:rPr>
              <a:t>thưởng</a:t>
            </a:r>
            <a:r>
              <a:rPr lang="vi-VN" altLang="en-US" sz="4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4000" b="1" dirty="0">
                <a:latin typeface="Times New Roman" panose="02020603050405020304" pitchFamily="18" charset="0"/>
                <a:ea typeface="Times New Roman" panose="02020603050405020304" pitchFamily="18" charset="0"/>
                <a:cs typeface="Times New Roman" panose="02020603050405020304" pitchFamily="18" charset="0"/>
              </a:rPr>
              <a:t/>
            </a:r>
            <a:br>
              <a:rPr lang="en-US" altLang="en-US" sz="4000" b="1" dirty="0">
                <a:latin typeface="Times New Roman" panose="02020603050405020304" pitchFamily="18" charset="0"/>
                <a:ea typeface="Times New Roman" panose="02020603050405020304" pitchFamily="18" charset="0"/>
                <a:cs typeface="Times New Roman" panose="02020603050405020304" pitchFamily="18" charset="0"/>
              </a:rPr>
            </a:br>
            <a:r>
              <a:rPr lang="vi-VN" altLang="en-US" sz="4000" b="1" dirty="0">
                <a:latin typeface="Times New Roman" panose="02020603050405020304" pitchFamily="18" charset="0"/>
                <a:ea typeface="Times New Roman" panose="02020603050405020304" pitchFamily="18" charset="0"/>
                <a:cs typeface="Times New Roman" panose="02020603050405020304" pitchFamily="18" charset="0"/>
              </a:rPr>
              <a:t>(Từ năm 2008 đến 2016)</a:t>
            </a:r>
            <a:r>
              <a:rPr lang="vi-VN" altLang="en-US" sz="4000" b="1" dirty="0">
                <a:latin typeface="Times New Roman" panose="02020603050405020304" pitchFamily="18" charset="0"/>
                <a:cs typeface="Times New Roman" panose="02020603050405020304" pitchFamily="18" charset="0"/>
              </a:rPr>
              <a:t/>
            </a:r>
            <a:br>
              <a:rPr lang="vi-VN" altLang="en-US" sz="4000" b="1" dirty="0">
                <a:latin typeface="Times New Roman" panose="02020603050405020304" pitchFamily="18" charset="0"/>
                <a:cs typeface="Times New Roman" panose="02020603050405020304" pitchFamily="18" charset="0"/>
              </a:rPr>
            </a:br>
            <a:endParaRPr lang="en-US" sz="4000" dirty="0"/>
          </a:p>
        </p:txBody>
      </p:sp>
    </p:spTree>
    <p:extLst>
      <p:ext uri="{BB962C8B-B14F-4D97-AF65-F5344CB8AC3E}">
        <p14:creationId xmlns:p14="http://schemas.microsoft.com/office/powerpoint/2010/main" val="364363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2722</Words>
  <Application>Microsoft Office PowerPoint</Application>
  <PresentationFormat>Widescreen</PresentationFormat>
  <Paragraphs>206</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Algerian</vt:lpstr>
      <vt:lpstr>Arial</vt:lpstr>
      <vt:lpstr>Calibri</vt:lpstr>
      <vt:lpstr>Calibri Light</vt:lpstr>
      <vt:lpstr>Century Gothic</vt:lpstr>
      <vt:lpstr>Times New Roman</vt:lpstr>
      <vt:lpstr>Office Theme</vt:lpstr>
      <vt:lpstr>PowerPoint Presentation</vt:lpstr>
      <vt:lpstr>PowerPoint Presentation</vt:lpstr>
      <vt:lpstr>PowerPoint Presentation</vt:lpstr>
      <vt:lpstr>Những điểm nổi bật của đại học Bách Khoa là yếu tố quan trọng tạo nên thương hiệu Sinh viên Bách Khoa </vt:lpstr>
      <vt:lpstr>PowerPoint Presentation</vt:lpstr>
      <vt:lpstr>PowerPoint Presentation</vt:lpstr>
      <vt:lpstr> Chương trình đào tạo tuyệt vời và “đạt chuẩn”</vt:lpstr>
      <vt:lpstr>  Bách Khoa là trường trọng điểm về Khoa học kỹ thuật, luôn nằm trong top đầu. </vt:lpstr>
      <vt:lpstr> </vt:lpstr>
      <vt:lpstr>Tiềm lực lớn mạnh</vt:lpstr>
      <vt:lpstr>Đội ngũ giảng viên thuộc “dạng khủng”</vt:lpstr>
      <vt:lpstr>Thế mạnh nghiên cứu </vt:lpstr>
      <vt:lpstr> Đánh giá của xã hội </vt:lpstr>
      <vt:lpstr> Chính Sinh viên học tại Đại học Bách Khoa Hà Nội đã tạo nên Thương hiệu sinh viên Bách Khoa… Sinh viên Bách khoa Tri thức - Sáng tạo - Bản lĩnh - Hội nhập  </vt:lpstr>
      <vt:lpstr>Các thông số và khảo sát</vt:lpstr>
      <vt:lpstr> Khảo sát của Phòng Công tác học sinh – sinh viên của trường về kiến thức, kĩ năng cho thấy, về cơ bản, sinh viên có kĩ năng, kiến thức, khả năng ngoại ngữ, tin học… cơ bản đáp ứng yêu cầu, dù tỷ lệ khá, giỏi… khác nhau. “Việc khảo sát không chỉ phục vụ công tác đào tạo của nhà trường, công khai thông tin đến người học mà còn nhằm suy ngẫm trong vấn đề hợp tác với doanh nghiệp, để làm sao sinh viên ra trường có cơ hội việc làm tốt hơn, mức thu nhập cao hơn” – PGS Trần Văn Tớp cho hay. </vt:lpstr>
      <vt:lpstr>Hiện nay, 100% sinh viên Trường ĐH Bách Khoa Hà Nội sau 6 tháng tốt nghiệp bắt buộc phải khảo sát; từ đó nhà trường có được con số khá tốt về tỷ lệ sinh viên ra trường có việc làm, lĩnh vực mà sinh viên làm việc. Cụ thể, theo khảo sát năm 2018-2019, sau 6 tháng tốt nghiệp, 73% sinh viên đã có nơi nhận, 11% sinh viên có triển vọng được nhận, 3% có triển vọng đi học tiếp, 8% chưa đi tìm việc làm, 2% đã có nơi tiếp nhận học tiếp… </vt:lpstr>
      <vt:lpstr>Sứ mạng và tầm nhìn </vt:lpstr>
      <vt:lpstr>Những Giá trị cốt lõi </vt:lpstr>
      <vt:lpstr>PowerPoint Presentation</vt:lpstr>
      <vt:lpstr> Sinh viên Đại học Bách Khoa Hà Nội thường xuyên tham gia vào các câu lạc bộ (CLB) chuyên môn, CLB sở thích, năng khiếu, CLB tình nguyện,... hoạt động ở nhiều lĩnh vực khác nhau. Ngoài ra, nhiều bạn trẻ còn tham gia các dự án lớn nhỏ với mục tiêu cụ thể, thực tiễn, đem lại lợi ích trực tiếp cho cộng đồng. </vt:lpstr>
      <vt:lpstr>PowerPoint Presentation</vt:lpstr>
      <vt:lpstr>Có mặt tại Trường đại học Bách khoa Hà Nội, Nghiên cứu khoa học (NCKH) được xem như một trong những hoạt động thường niên của SV nhà trường. Ðặt ra mục tiêu chiến lược xây dựng trường không chỉ là trung tâm đào tạo đa ngành, đa lĩnh vực ở trình độ cao, mà còn là trung tâm NCKH, chuyển giao công nghệ tiên tiến chất lượng, nhà trường đã quan tâm đẩy mạnh phong trào NCKH, tạo sức lan tỏa sâu rộng trong SV và được triển khai ở hầu hết các lĩnh vực đào tạo... </vt:lpstr>
      <vt:lpstr> Ngoài ra, Sinh viên Bách Khoa cũng tích cực tham gia các hoạt động khác nhằm nâng cao bản thân như các hoạt động tình nguyện, các Câu lạc bộ,...  Bách Khoa luôn đi đầu về công tác tình nguyện. </vt:lpstr>
      <vt:lpstr>Bên cạnh đó, sinh viên Bách Khoa không ngừng thể hiện các tài lẻ của bản thân, tự tin, năng động, phát huy khả năng giao tiếp, thuyết trình và hòa nhập với xã hội như tham gia các câu lạc bộ: CLB Bóng đá, CLB Dân vũ, CLB Guitar,… do các Đội SVTN của trường và do các Khoa, Viện tổ chức: CLB Yêu sách Bách Khoa; CLB Tranh biện Bách Khoa;… </vt:lpstr>
      <vt:lpstr>PowerPoint Presentation</vt:lpstr>
      <vt:lpstr>PowerPoint Presentation</vt:lpstr>
      <vt:lpstr> Tất cả những điểm trên đều nhấn mạnh “Thương hiệu” sinh viên Bách Khoa...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Bìa nhóm</dc:title>
  <dc:creator>VU DUY DUONG 20192597</dc:creator>
  <cp:lastModifiedBy>BKPHAN</cp:lastModifiedBy>
  <cp:revision>10</cp:revision>
  <dcterms:created xsi:type="dcterms:W3CDTF">2020-10-13T17:42:56Z</dcterms:created>
  <dcterms:modified xsi:type="dcterms:W3CDTF">2020-10-14T08:38:31Z</dcterms:modified>
</cp:coreProperties>
</file>